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24"/>
    <p:restoredTop sz="94660"/>
  </p:normalViewPr>
  <p:slideViewPr>
    <p:cSldViewPr snapToGrid="0">
      <p:cViewPr>
        <p:scale>
          <a:sx n="70" d="100"/>
          <a:sy n="70" d="100"/>
        </p:scale>
        <p:origin x="-2028" y="1242"/>
      </p:cViewPr>
      <p:guideLst>
        <p:guide orient="horz" pos="3120"/>
        <p:guide pos="216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21"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1122"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pPr/>
              <a:t>2022/6/22</a:t>
            </a:fld>
            <a:endParaRPr kumimoji="1" lang="ja-JP" altLang="en-US"/>
          </a:p>
        </p:txBody>
      </p:sp>
      <p:sp>
        <p:nvSpPr>
          <p:cNvPr id="1123" name="スライド イメージ プレースホルダー 3"/>
          <p:cNvSpPr>
            <a:spLocks noGrp="1" noRot="1" noChangeAspect="1"/>
          </p:cNvSpPr>
          <p:nvPr>
            <p:ph type="sldImg" idx="2"/>
          </p:nvPr>
        </p:nvSpPr>
        <p:spPr>
          <a:xfrm>
            <a:off x="2113397" y="745450"/>
            <a:ext cx="2580405" cy="3727252"/>
          </a:xfrm>
          <a:prstGeom prst="rect">
            <a:avLst/>
          </a:prstGeom>
          <a:noFill/>
          <a:ln w="12700">
            <a:solidFill>
              <a:prstClr val="black"/>
            </a:solidFill>
          </a:ln>
        </p:spPr>
        <p:txBody>
          <a:bodyPr vert="horz" lIns="91440" tIns="45720" rIns="91440" bIns="45720" rtlCol="0" anchor="ctr"/>
          <a:lstStyle/>
          <a:p>
            <a:endParaRPr lang="ja-JP" altLang="en-US"/>
          </a:p>
        </p:txBody>
      </p:sp>
      <p:sp>
        <p:nvSpPr>
          <p:cNvPr id="1124"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25"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1126"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pPr/>
              <a:t>&lt;#&gt;</a:t>
            </a:fld>
            <a:endParaRPr kumimoji="1" lang="ja-JP" altLang="en-US"/>
          </a:p>
        </p:txBody>
      </p:sp>
    </p:spTree>
    <p:extLst>
      <p:ext uri="{BB962C8B-B14F-4D97-AF65-F5344CB8AC3E}">
        <p14:creationId xmlns="" xmlns:p14="http://schemas.microsoft.com/office/powerpoint/2010/main" val="19366277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1032"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1033" name="Date Placeholder 3"/>
          <p:cNvSpPr>
            <a:spLocks noGrp="1"/>
          </p:cNvSpPr>
          <p:nvPr>
            <p:ph type="dt" sz="half" idx="10"/>
          </p:nvPr>
        </p:nvSpPr>
        <p:spPr/>
        <p:txBody>
          <a:bodyPr/>
          <a:lstStyle/>
          <a:p>
            <a:fld id="{30001958-BDCA-4EF0-8563-DD5FD76F6680}" type="datetimeFigureOut">
              <a:rPr kumimoji="1" lang="ja-JP" altLang="en-US" smtClean="0"/>
              <a:pPr/>
              <a:t>2022/6/22</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F74B7A0B-EDFD-4081-8CB5-67B15451F7E9}" type="slidenum">
              <a:rPr kumimoji="1" lang="ja-JP" altLang="en-US" smtClean="0"/>
              <a:pPr/>
              <a:t>&lt;#&gt;</a:t>
            </a:fld>
            <a:endParaRPr kumimoji="1" lang="ja-JP" altLang="en-US"/>
          </a:p>
        </p:txBody>
      </p:sp>
    </p:spTree>
    <p:extLst>
      <p:ext uri="{BB962C8B-B14F-4D97-AF65-F5344CB8AC3E}">
        <p14:creationId xmlns="" xmlns:p14="http://schemas.microsoft.com/office/powerpoint/2010/main" val="1352970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smtClean="0"/>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90" name="Date Placeholder 3"/>
          <p:cNvSpPr>
            <a:spLocks noGrp="1"/>
          </p:cNvSpPr>
          <p:nvPr>
            <p:ph type="dt" sz="half" idx="10"/>
          </p:nvPr>
        </p:nvSpPr>
        <p:spPr/>
        <p:txBody>
          <a:bodyPr/>
          <a:lstStyle/>
          <a:p>
            <a:fld id="{30001958-BDCA-4EF0-8563-DD5FD76F6680}" type="datetimeFigureOut">
              <a:rPr kumimoji="1" lang="ja-JP" altLang="en-US" smtClean="0"/>
              <a:pPr/>
              <a:t>2022/6/22</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F74B7A0B-EDFD-4081-8CB5-67B15451F7E9}" type="slidenum">
              <a:rPr kumimoji="1" lang="ja-JP" altLang="en-US" smtClean="0"/>
              <a:pPr/>
              <a:t>&lt;#&gt;</a:t>
            </a:fld>
            <a:endParaRPr kumimoji="1" lang="ja-JP" altLang="en-US"/>
          </a:p>
        </p:txBody>
      </p:sp>
    </p:spTree>
    <p:extLst>
      <p:ext uri="{BB962C8B-B14F-4D97-AF65-F5344CB8AC3E}">
        <p14:creationId xmlns="" xmlns:p14="http://schemas.microsoft.com/office/powerpoint/2010/main" val="1368073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1095"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96" name="Date Placeholder 3"/>
          <p:cNvSpPr>
            <a:spLocks noGrp="1"/>
          </p:cNvSpPr>
          <p:nvPr>
            <p:ph type="dt" sz="half" idx="10"/>
          </p:nvPr>
        </p:nvSpPr>
        <p:spPr/>
        <p:txBody>
          <a:bodyPr/>
          <a:lstStyle/>
          <a:p>
            <a:fld id="{30001958-BDCA-4EF0-8563-DD5FD76F6680}" type="datetimeFigureOut">
              <a:rPr kumimoji="1" lang="ja-JP" altLang="en-US" smtClean="0"/>
              <a:pPr/>
              <a:t>2022/6/22</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F74B7A0B-EDFD-4081-8CB5-67B15451F7E9}" type="slidenum">
              <a:rPr kumimoji="1" lang="ja-JP" altLang="en-US" smtClean="0"/>
              <a:pPr/>
              <a:t>&lt;#&gt;</a:t>
            </a:fld>
            <a:endParaRPr kumimoji="1" lang="ja-JP" altLang="en-US"/>
          </a:p>
        </p:txBody>
      </p:sp>
    </p:spTree>
    <p:extLst>
      <p:ext uri="{BB962C8B-B14F-4D97-AF65-F5344CB8AC3E}">
        <p14:creationId xmlns="" xmlns:p14="http://schemas.microsoft.com/office/powerpoint/2010/main" val="2174906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smtClean="0"/>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39" name="Date Placeholder 3"/>
          <p:cNvSpPr>
            <a:spLocks noGrp="1"/>
          </p:cNvSpPr>
          <p:nvPr>
            <p:ph type="dt" sz="half" idx="10"/>
          </p:nvPr>
        </p:nvSpPr>
        <p:spPr/>
        <p:txBody>
          <a:bodyPr/>
          <a:lstStyle/>
          <a:p>
            <a:fld id="{30001958-BDCA-4EF0-8563-DD5FD76F6680}" type="datetimeFigureOut">
              <a:rPr kumimoji="1" lang="ja-JP" altLang="en-US" smtClean="0"/>
              <a:pPr/>
              <a:t>2022/6/22</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F74B7A0B-EDFD-4081-8CB5-67B15451F7E9}" type="slidenum">
              <a:rPr kumimoji="1" lang="ja-JP" altLang="en-US" smtClean="0"/>
              <a:pPr/>
              <a:t>&lt;#&gt;</a:t>
            </a:fld>
            <a:endParaRPr kumimoji="1" lang="ja-JP" altLang="en-US"/>
          </a:p>
        </p:txBody>
      </p:sp>
    </p:spTree>
    <p:extLst>
      <p:ext uri="{BB962C8B-B14F-4D97-AF65-F5344CB8AC3E}">
        <p14:creationId xmlns="" xmlns:p14="http://schemas.microsoft.com/office/powerpoint/2010/main" val="1382165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1044"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1045" name="Date Placeholder 3"/>
          <p:cNvSpPr>
            <a:spLocks noGrp="1"/>
          </p:cNvSpPr>
          <p:nvPr>
            <p:ph type="dt" sz="half" idx="10"/>
          </p:nvPr>
        </p:nvSpPr>
        <p:spPr/>
        <p:txBody>
          <a:bodyPr/>
          <a:lstStyle/>
          <a:p>
            <a:fld id="{30001958-BDCA-4EF0-8563-DD5FD76F6680}" type="datetimeFigureOut">
              <a:rPr kumimoji="1" lang="ja-JP" altLang="en-US" smtClean="0"/>
              <a:pPr/>
              <a:t>2022/6/22</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F74B7A0B-EDFD-4081-8CB5-67B15451F7E9}" type="slidenum">
              <a:rPr kumimoji="1" lang="ja-JP" altLang="en-US" smtClean="0"/>
              <a:pPr/>
              <a:t>&lt;#&gt;</a:t>
            </a:fld>
            <a:endParaRPr kumimoji="1" lang="ja-JP" altLang="en-US"/>
          </a:p>
        </p:txBody>
      </p:sp>
    </p:spTree>
    <p:extLst>
      <p:ext uri="{BB962C8B-B14F-4D97-AF65-F5344CB8AC3E}">
        <p14:creationId xmlns="" xmlns:p14="http://schemas.microsoft.com/office/powerpoint/2010/main" val="3001690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smtClean="0"/>
              <a:t>マスター タイトルの書式設定</a:t>
            </a:r>
            <a:endParaRPr lang="en-US" dirty="0"/>
          </a:p>
        </p:txBody>
      </p:sp>
      <p:sp>
        <p:nvSpPr>
          <p:cNvPr id="1050"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1"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2" name="Date Placeholder 4"/>
          <p:cNvSpPr>
            <a:spLocks noGrp="1"/>
          </p:cNvSpPr>
          <p:nvPr>
            <p:ph type="dt" sz="half" idx="10"/>
          </p:nvPr>
        </p:nvSpPr>
        <p:spPr/>
        <p:txBody>
          <a:bodyPr/>
          <a:lstStyle/>
          <a:p>
            <a:fld id="{30001958-BDCA-4EF0-8563-DD5FD76F6680}" type="datetimeFigureOut">
              <a:rPr kumimoji="1" lang="ja-JP" altLang="en-US" smtClean="0"/>
              <a:pPr/>
              <a:t>2022/6/22</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F74B7A0B-EDFD-4081-8CB5-67B15451F7E9}" type="slidenum">
              <a:rPr kumimoji="1" lang="ja-JP" altLang="en-US" smtClean="0"/>
              <a:pPr/>
              <a:t>&lt;#&gt;</a:t>
            </a:fld>
            <a:endParaRPr kumimoji="1" lang="ja-JP" altLang="en-US"/>
          </a:p>
        </p:txBody>
      </p:sp>
    </p:spTree>
    <p:extLst>
      <p:ext uri="{BB962C8B-B14F-4D97-AF65-F5344CB8AC3E}">
        <p14:creationId xmlns="" xmlns:p14="http://schemas.microsoft.com/office/powerpoint/2010/main" val="2000144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1057"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1058"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9"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1060"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61" name="Date Placeholder 6"/>
          <p:cNvSpPr>
            <a:spLocks noGrp="1"/>
          </p:cNvSpPr>
          <p:nvPr>
            <p:ph type="dt" sz="half" idx="10"/>
          </p:nvPr>
        </p:nvSpPr>
        <p:spPr/>
        <p:txBody>
          <a:bodyPr/>
          <a:lstStyle/>
          <a:p>
            <a:fld id="{30001958-BDCA-4EF0-8563-DD5FD76F6680}" type="datetimeFigureOut">
              <a:rPr kumimoji="1" lang="ja-JP" altLang="en-US" smtClean="0"/>
              <a:pPr/>
              <a:t>2022/6/22</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F74B7A0B-EDFD-4081-8CB5-67B15451F7E9}" type="slidenum">
              <a:rPr kumimoji="1" lang="ja-JP" altLang="en-US" smtClean="0"/>
              <a:pPr/>
              <a:t>&lt;#&gt;</a:t>
            </a:fld>
            <a:endParaRPr kumimoji="1" lang="ja-JP" altLang="en-US"/>
          </a:p>
        </p:txBody>
      </p:sp>
    </p:spTree>
    <p:extLst>
      <p:ext uri="{BB962C8B-B14F-4D97-AF65-F5344CB8AC3E}">
        <p14:creationId xmlns="" xmlns:p14="http://schemas.microsoft.com/office/powerpoint/2010/main" val="3075901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smtClean="0"/>
              <a:t>マスター タイトルの書式設定</a:t>
            </a:r>
            <a:endParaRPr lang="en-US" dirty="0"/>
          </a:p>
        </p:txBody>
      </p:sp>
      <p:sp>
        <p:nvSpPr>
          <p:cNvPr id="1066" name="Date Placeholder 2"/>
          <p:cNvSpPr>
            <a:spLocks noGrp="1"/>
          </p:cNvSpPr>
          <p:nvPr>
            <p:ph type="dt" sz="half" idx="10"/>
          </p:nvPr>
        </p:nvSpPr>
        <p:spPr/>
        <p:txBody>
          <a:bodyPr/>
          <a:lstStyle/>
          <a:p>
            <a:fld id="{30001958-BDCA-4EF0-8563-DD5FD76F6680}" type="datetimeFigureOut">
              <a:rPr kumimoji="1" lang="ja-JP" altLang="en-US" smtClean="0"/>
              <a:pPr/>
              <a:t>2022/6/22</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F74B7A0B-EDFD-4081-8CB5-67B15451F7E9}" type="slidenum">
              <a:rPr kumimoji="1" lang="ja-JP" altLang="en-US" smtClean="0"/>
              <a:pPr/>
              <a:t>&lt;#&gt;</a:t>
            </a:fld>
            <a:endParaRPr kumimoji="1" lang="ja-JP" altLang="en-US"/>
          </a:p>
        </p:txBody>
      </p:sp>
    </p:spTree>
    <p:extLst>
      <p:ext uri="{BB962C8B-B14F-4D97-AF65-F5344CB8AC3E}">
        <p14:creationId xmlns="" xmlns:p14="http://schemas.microsoft.com/office/powerpoint/2010/main" val="2409651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30001958-BDCA-4EF0-8563-DD5FD76F6680}" type="datetimeFigureOut">
              <a:rPr kumimoji="1" lang="ja-JP" altLang="en-US" smtClean="0"/>
              <a:pPr/>
              <a:t>2022/6/22</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F74B7A0B-EDFD-4081-8CB5-67B15451F7E9}" type="slidenum">
              <a:rPr kumimoji="1" lang="ja-JP" altLang="en-US" smtClean="0"/>
              <a:pPr/>
              <a:t>&lt;#&gt;</a:t>
            </a:fld>
            <a:endParaRPr kumimoji="1" lang="ja-JP" altLang="en-US"/>
          </a:p>
        </p:txBody>
      </p:sp>
    </p:spTree>
    <p:extLst>
      <p:ext uri="{BB962C8B-B14F-4D97-AF65-F5344CB8AC3E}">
        <p14:creationId xmlns="" xmlns:p14="http://schemas.microsoft.com/office/powerpoint/2010/main" val="2092279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1075"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76"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1077" name="Date Placeholder 4"/>
          <p:cNvSpPr>
            <a:spLocks noGrp="1"/>
          </p:cNvSpPr>
          <p:nvPr>
            <p:ph type="dt" sz="half" idx="10"/>
          </p:nvPr>
        </p:nvSpPr>
        <p:spPr/>
        <p:txBody>
          <a:bodyPr/>
          <a:lstStyle/>
          <a:p>
            <a:fld id="{30001958-BDCA-4EF0-8563-DD5FD76F6680}" type="datetimeFigureOut">
              <a:rPr kumimoji="1" lang="ja-JP" altLang="en-US" smtClean="0"/>
              <a:pPr/>
              <a:t>2022/6/22</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F74B7A0B-EDFD-4081-8CB5-67B15451F7E9}" type="slidenum">
              <a:rPr kumimoji="1" lang="ja-JP" altLang="en-US" smtClean="0"/>
              <a:pPr/>
              <a:t>&lt;#&gt;</a:t>
            </a:fld>
            <a:endParaRPr kumimoji="1" lang="ja-JP" altLang="en-US"/>
          </a:p>
        </p:txBody>
      </p:sp>
    </p:spTree>
    <p:extLst>
      <p:ext uri="{BB962C8B-B14F-4D97-AF65-F5344CB8AC3E}">
        <p14:creationId xmlns="" xmlns:p14="http://schemas.microsoft.com/office/powerpoint/2010/main" val="2811923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1082"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1083"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1084" name="Date Placeholder 4"/>
          <p:cNvSpPr>
            <a:spLocks noGrp="1"/>
          </p:cNvSpPr>
          <p:nvPr>
            <p:ph type="dt" sz="half" idx="10"/>
          </p:nvPr>
        </p:nvSpPr>
        <p:spPr/>
        <p:txBody>
          <a:bodyPr/>
          <a:lstStyle/>
          <a:p>
            <a:fld id="{30001958-BDCA-4EF0-8563-DD5FD76F6680}" type="datetimeFigureOut">
              <a:rPr kumimoji="1" lang="ja-JP" altLang="en-US" smtClean="0"/>
              <a:pPr/>
              <a:t>2022/6/22</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F74B7A0B-EDFD-4081-8CB5-67B15451F7E9}" type="slidenum">
              <a:rPr kumimoji="1" lang="ja-JP" altLang="en-US" smtClean="0"/>
              <a:pPr/>
              <a:t>&lt;#&gt;</a:t>
            </a:fld>
            <a:endParaRPr kumimoji="1" lang="ja-JP" altLang="en-US"/>
          </a:p>
        </p:txBody>
      </p:sp>
    </p:spTree>
    <p:extLst>
      <p:ext uri="{BB962C8B-B14F-4D97-AF65-F5344CB8AC3E}">
        <p14:creationId xmlns="" xmlns:p14="http://schemas.microsoft.com/office/powerpoint/2010/main" val="900888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1026"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27"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0001958-BDCA-4EF0-8563-DD5FD76F6680}" type="datetimeFigureOut">
              <a:rPr kumimoji="1" lang="ja-JP" altLang="en-US" smtClean="0"/>
              <a:pPr/>
              <a:t>2022/6/22</a:t>
            </a:fld>
            <a:endParaRPr kumimoji="1" lang="ja-JP" altLang="en-US"/>
          </a:p>
        </p:txBody>
      </p:sp>
      <p:sp>
        <p:nvSpPr>
          <p:cNvPr id="1028"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74B7A0B-EDFD-4081-8CB5-67B15451F7E9}" type="slidenum">
              <a:rPr kumimoji="1" lang="ja-JP" altLang="en-US" smtClean="0"/>
              <a:pPr/>
              <a:t>&lt;#&gt;</a:t>
            </a:fld>
            <a:endParaRPr kumimoji="1" lang="ja-JP" altLang="en-US"/>
          </a:p>
        </p:txBody>
      </p:sp>
    </p:spTree>
    <p:extLst>
      <p:ext uri="{BB962C8B-B14F-4D97-AF65-F5344CB8AC3E}">
        <p14:creationId xmlns="" xmlns:p14="http://schemas.microsoft.com/office/powerpoint/2010/main" val="39683116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1" name="サブタイトル 2"/>
          <p:cNvSpPr>
            <a:spLocks noGrp="1"/>
          </p:cNvSpPr>
          <p:nvPr>
            <p:ph type="subTitle" idx="1"/>
          </p:nvPr>
        </p:nvSpPr>
        <p:spPr>
          <a:xfrm>
            <a:off x="342597" y="1770743"/>
            <a:ext cx="6245091" cy="2607691"/>
          </a:xfrm>
        </p:spPr>
        <p:txBody>
          <a:bodyPr>
            <a:normAutofit fontScale="92500"/>
          </a:bodyPr>
          <a:lstStyle/>
          <a:p>
            <a:pPr algn="l"/>
            <a:r>
              <a:rPr lang="ja-JP" altLang="en-US" sz="1600" b="1" dirty="0" smtClean="0">
                <a:latin typeface="HG丸ｺﾞｼｯｸM-PRO" panose="020F0600000000000000" pitchFamily="50" charset="-128"/>
                <a:ea typeface="HG丸ｺﾞｼｯｸM-PRO" panose="020F0600000000000000" pitchFamily="50" charset="-128"/>
              </a:rPr>
              <a:t>  日程　：</a:t>
            </a:r>
            <a:r>
              <a:rPr lang="en-US" altLang="ja-JP" sz="1600" b="1" dirty="0" smtClean="0">
                <a:latin typeface="HG丸ｺﾞｼｯｸM-PRO" panose="020F0600000000000000" pitchFamily="50" charset="-128"/>
                <a:ea typeface="HG丸ｺﾞｼｯｸM-PRO" panose="020F0600000000000000" pitchFamily="50" charset="-128"/>
              </a:rPr>
              <a:t>2022</a:t>
            </a:r>
            <a:r>
              <a:rPr lang="ja-JP" altLang="en-US" sz="1600" b="1" dirty="0" smtClean="0">
                <a:latin typeface="HG丸ｺﾞｼｯｸM-PRO" panose="020F0600000000000000" pitchFamily="50" charset="-128"/>
                <a:ea typeface="HG丸ｺﾞｼｯｸM-PRO" panose="020F0600000000000000" pitchFamily="50" charset="-128"/>
              </a:rPr>
              <a:t>年 </a:t>
            </a:r>
            <a:r>
              <a:rPr lang="en-US" altLang="ja-JP" sz="1600" b="1" dirty="0" smtClean="0">
                <a:latin typeface="HG丸ｺﾞｼｯｸM-PRO" panose="020F0600000000000000" pitchFamily="50" charset="-128"/>
                <a:ea typeface="HG丸ｺﾞｼｯｸM-PRO" panose="020F0600000000000000" pitchFamily="50" charset="-128"/>
              </a:rPr>
              <a:t>7</a:t>
            </a:r>
            <a:r>
              <a:rPr lang="ja-JP" altLang="en-US" sz="1600" b="1" dirty="0" smtClean="0">
                <a:latin typeface="HG丸ｺﾞｼｯｸM-PRO" panose="020F0600000000000000" pitchFamily="50" charset="-128"/>
                <a:ea typeface="HG丸ｺﾞｼｯｸM-PRO" panose="020F0600000000000000" pitchFamily="50" charset="-128"/>
              </a:rPr>
              <a:t>月 </a:t>
            </a:r>
            <a:r>
              <a:rPr lang="en-US" altLang="ja-JP" sz="1600" b="1" dirty="0" smtClean="0">
                <a:latin typeface="HG丸ｺﾞｼｯｸM-PRO" panose="020F0600000000000000" pitchFamily="50" charset="-128"/>
                <a:ea typeface="HG丸ｺﾞｼｯｸM-PRO" panose="020F0600000000000000" pitchFamily="50" charset="-128"/>
              </a:rPr>
              <a:t>24</a:t>
            </a:r>
            <a:r>
              <a:rPr lang="ja-JP" altLang="en-US" sz="1600" b="1" dirty="0" smtClean="0">
                <a:latin typeface="HG丸ｺﾞｼｯｸM-PRO" panose="020F0600000000000000" pitchFamily="50" charset="-128"/>
                <a:ea typeface="HG丸ｺﾞｼｯｸM-PRO" panose="020F0600000000000000" pitchFamily="50" charset="-128"/>
              </a:rPr>
              <a:t>日（日）</a:t>
            </a:r>
            <a:endParaRPr lang="en-US" altLang="ja-JP" sz="1600" b="1" dirty="0" smtClean="0">
              <a:latin typeface="HG丸ｺﾞｼｯｸM-PRO" panose="020F0600000000000000" pitchFamily="50" charset="-128"/>
              <a:ea typeface="HG丸ｺﾞｼｯｸM-PRO" panose="020F0600000000000000" pitchFamily="50" charset="-128"/>
            </a:endParaRPr>
          </a:p>
          <a:p>
            <a:pPr algn="l"/>
            <a:r>
              <a:rPr lang="ja-JP" altLang="en-US" sz="1600" b="1" dirty="0">
                <a:latin typeface="HG丸ｺﾞｼｯｸM-PRO" panose="020F0600000000000000" pitchFamily="50" charset="-128"/>
                <a:ea typeface="HG丸ｺﾞｼｯｸM-PRO" panose="020F0600000000000000" pitchFamily="50" charset="-128"/>
              </a:rPr>
              <a:t>三</a:t>
            </a:r>
            <a:r>
              <a:rPr lang="ja-JP" altLang="en-US" sz="1600" b="1" dirty="0" smtClean="0">
                <a:latin typeface="HG丸ｺﾞｼｯｸM-PRO" panose="020F0600000000000000" pitchFamily="50" charset="-128"/>
                <a:ea typeface="HG丸ｺﾞｼｯｸM-PRO" panose="020F0600000000000000" pitchFamily="50" charset="-128"/>
              </a:rPr>
              <a:t>部制</a:t>
            </a:r>
            <a:r>
              <a:rPr lang="ja-JP" altLang="en-US" sz="1200" b="1" dirty="0" smtClean="0">
                <a:latin typeface="HG丸ｺﾞｼｯｸM-PRO" panose="020F0600000000000000" pitchFamily="50" charset="-128"/>
                <a:ea typeface="HG丸ｺﾞｼｯｸM-PRO" panose="020F0600000000000000" pitchFamily="50" charset="-128"/>
              </a:rPr>
              <a:t>（各</a:t>
            </a:r>
            <a:r>
              <a:rPr lang="ja-JP" altLang="en-US" sz="1200" b="1" dirty="0">
                <a:latin typeface="HG丸ｺﾞｼｯｸM-PRO" panose="020F0600000000000000" pitchFamily="50" charset="-128"/>
                <a:ea typeface="HG丸ｺﾞｼｯｸM-PRO" panose="020F0600000000000000" pitchFamily="50" charset="-128"/>
              </a:rPr>
              <a:t>１</a:t>
            </a:r>
            <a:r>
              <a:rPr lang="ja-JP" altLang="en-US" sz="1200" b="1" dirty="0" smtClean="0">
                <a:latin typeface="HG丸ｺﾞｼｯｸM-PRO" panose="020F0600000000000000" pitchFamily="50" charset="-128"/>
                <a:ea typeface="HG丸ｺﾞｼｯｸM-PRO" panose="020F0600000000000000" pitchFamily="50" charset="-128"/>
              </a:rPr>
              <a:t>時間）</a:t>
            </a:r>
            <a:r>
              <a:rPr lang="ja-JP" altLang="en-US" sz="1600" b="1" dirty="0" smtClean="0">
                <a:latin typeface="HG丸ｺﾞｼｯｸM-PRO" panose="020F0600000000000000" pitchFamily="50" charset="-128"/>
                <a:ea typeface="HG丸ｺﾞｼｯｸM-PRO" panose="020F0600000000000000" pitchFamily="50" charset="-128"/>
              </a:rPr>
              <a:t>：一部</a:t>
            </a:r>
            <a:r>
              <a:rPr lang="en-US" altLang="ja-JP" sz="1600" b="1" dirty="0" smtClean="0">
                <a:latin typeface="HG丸ｺﾞｼｯｸM-PRO" panose="020F0600000000000000" pitchFamily="50" charset="-128"/>
                <a:ea typeface="HG丸ｺﾞｼｯｸM-PRO" panose="020F0600000000000000" pitchFamily="50" charset="-128"/>
              </a:rPr>
              <a:t>9</a:t>
            </a:r>
            <a:r>
              <a:rPr lang="ja-JP" altLang="en-US" sz="1600" b="1" dirty="0" smtClean="0">
                <a:latin typeface="HG丸ｺﾞｼｯｸM-PRO" panose="020F0600000000000000" pitchFamily="50" charset="-128"/>
                <a:ea typeface="HG丸ｺﾞｼｯｸM-PRO" panose="020F0600000000000000" pitchFamily="50" charset="-128"/>
              </a:rPr>
              <a:t>時～、二部</a:t>
            </a:r>
            <a:r>
              <a:rPr lang="en-US" altLang="ja-JP" sz="1600" b="1" dirty="0" smtClean="0">
                <a:latin typeface="HG丸ｺﾞｼｯｸM-PRO" panose="020F0600000000000000" pitchFamily="50" charset="-128"/>
                <a:ea typeface="HG丸ｺﾞｼｯｸM-PRO" panose="020F0600000000000000" pitchFamily="50" charset="-128"/>
              </a:rPr>
              <a:t>10</a:t>
            </a:r>
            <a:r>
              <a:rPr lang="ja-JP" altLang="en-US" sz="1600" b="1" dirty="0" smtClean="0">
                <a:latin typeface="HG丸ｺﾞｼｯｸM-PRO" panose="020F0600000000000000" pitchFamily="50" charset="-128"/>
                <a:ea typeface="HG丸ｺﾞｼｯｸM-PRO" panose="020F0600000000000000" pitchFamily="50" charset="-128"/>
              </a:rPr>
              <a:t>時～、三部</a:t>
            </a:r>
            <a:r>
              <a:rPr lang="en-US" altLang="ja-JP" sz="1600" b="1" dirty="0" smtClean="0">
                <a:latin typeface="HG丸ｺﾞｼｯｸM-PRO" panose="020F0600000000000000" pitchFamily="50" charset="-128"/>
                <a:ea typeface="HG丸ｺﾞｼｯｸM-PRO" panose="020F0600000000000000" pitchFamily="50" charset="-128"/>
              </a:rPr>
              <a:t>11</a:t>
            </a:r>
            <a:r>
              <a:rPr lang="ja-JP" altLang="en-US" sz="1600" b="1" dirty="0" smtClean="0">
                <a:latin typeface="HG丸ｺﾞｼｯｸM-PRO" panose="020F0600000000000000" pitchFamily="50" charset="-128"/>
                <a:ea typeface="HG丸ｺﾞｼｯｸM-PRO" panose="020F0600000000000000" pitchFamily="50" charset="-128"/>
              </a:rPr>
              <a:t>時～</a:t>
            </a:r>
            <a:endParaRPr lang="en-US" altLang="ja-JP" sz="1600" b="1" dirty="0" smtClean="0">
              <a:latin typeface="HG丸ｺﾞｼｯｸM-PRO" panose="020F0600000000000000" pitchFamily="50" charset="-128"/>
              <a:ea typeface="HG丸ｺﾞｼｯｸM-PRO" panose="020F0600000000000000" pitchFamily="50" charset="-128"/>
            </a:endParaRPr>
          </a:p>
          <a:p>
            <a:pPr algn="l"/>
            <a:r>
              <a:rPr lang="ja-JP" altLang="en-US" sz="1200" b="1" dirty="0" smtClean="0">
                <a:latin typeface="HG丸ｺﾞｼｯｸM-PRO" panose="020F0600000000000000" pitchFamily="50" charset="-128"/>
                <a:ea typeface="HG丸ｺﾞｼｯｸM-PRO" panose="020F0600000000000000" pitchFamily="50" charset="-128"/>
              </a:rPr>
              <a:t>　　　　　　　　　　　</a:t>
            </a:r>
            <a:r>
              <a:rPr lang="en-US" altLang="ja-JP" sz="1200" b="1" dirty="0" smtClean="0">
                <a:latin typeface="HG丸ｺﾞｼｯｸM-PRO" panose="020F0600000000000000" pitchFamily="50" charset="-128"/>
                <a:ea typeface="HG丸ｺﾞｼｯｸM-PRO" panose="020F0600000000000000" pitchFamily="50" charset="-128"/>
              </a:rPr>
              <a:t>※</a:t>
            </a:r>
            <a:r>
              <a:rPr lang="ja-JP" altLang="en-US" sz="1200" b="1" dirty="0" smtClean="0">
                <a:latin typeface="HG丸ｺﾞｼｯｸM-PRO" panose="020F0600000000000000" pitchFamily="50" charset="-128"/>
                <a:ea typeface="HG丸ｺﾞｼｯｸM-PRO" panose="020F0600000000000000" pitchFamily="50" charset="-128"/>
              </a:rPr>
              <a:t>受付は開始</a:t>
            </a:r>
            <a:r>
              <a:rPr lang="en-US" altLang="ja-JP" sz="1200" b="1" dirty="0" smtClean="0">
                <a:latin typeface="HG丸ｺﾞｼｯｸM-PRO" panose="020F0600000000000000" pitchFamily="50" charset="-128"/>
                <a:ea typeface="HG丸ｺﾞｼｯｸM-PRO" panose="020F0600000000000000" pitchFamily="50" charset="-128"/>
              </a:rPr>
              <a:t>1</a:t>
            </a:r>
            <a:r>
              <a:rPr lang="en-US" altLang="ja-JP" sz="1200" b="1" dirty="0">
                <a:latin typeface="HG丸ｺﾞｼｯｸM-PRO" panose="020F0600000000000000" pitchFamily="50" charset="-128"/>
                <a:ea typeface="HG丸ｺﾞｼｯｸM-PRO" panose="020F0600000000000000" pitchFamily="50" charset="-128"/>
              </a:rPr>
              <a:t>5</a:t>
            </a:r>
            <a:r>
              <a:rPr lang="ja-JP" altLang="en-US" sz="1200" b="1" dirty="0" smtClean="0">
                <a:latin typeface="HG丸ｺﾞｼｯｸM-PRO" panose="020F0600000000000000" pitchFamily="50" charset="-128"/>
                <a:ea typeface="HG丸ｺﾞｼｯｸM-PRO" panose="020F0600000000000000" pitchFamily="50" charset="-128"/>
              </a:rPr>
              <a:t>分前からとなります。</a:t>
            </a:r>
            <a:endParaRPr lang="ja-JP" altLang="en-US" sz="1200" b="1" dirty="0">
              <a:latin typeface="HG丸ｺﾞｼｯｸM-PRO" panose="020F0600000000000000" pitchFamily="50" charset="-128"/>
              <a:ea typeface="HG丸ｺﾞｼｯｸM-PRO" panose="020F0600000000000000" pitchFamily="50" charset="-128"/>
            </a:endParaRPr>
          </a:p>
          <a:p>
            <a:pPr algn="l"/>
            <a:r>
              <a:rPr lang="ja-JP" altLang="en-US" sz="1200" b="1" dirty="0" smtClean="0">
                <a:latin typeface="HG丸ｺﾞｼｯｸM-PRO" panose="020F0600000000000000" pitchFamily="50" charset="-128"/>
                <a:ea typeface="HG丸ｺﾞｼｯｸM-PRO" panose="020F0600000000000000" pitchFamily="50" charset="-128"/>
              </a:rPr>
              <a:t>　　　　　　　　　　　※一部、二部、三部いずれか一つに参加可能です。内容は同一です。</a:t>
            </a:r>
          </a:p>
          <a:p>
            <a:pPr algn="l"/>
            <a:r>
              <a:rPr lang="ja-JP" altLang="en-US" sz="1600" b="1" dirty="0">
                <a:latin typeface="HG丸ｺﾞｼｯｸM-PRO" panose="020F0600000000000000" pitchFamily="50" charset="-128"/>
                <a:ea typeface="HG丸ｺﾞｼｯｸM-PRO" panose="020F0600000000000000" pitchFamily="50" charset="-128"/>
              </a:rPr>
              <a:t>開催場所：生協歯科</a:t>
            </a:r>
            <a:r>
              <a:rPr lang="ja-JP" altLang="en-US" sz="1400" b="1" dirty="0">
                <a:latin typeface="HG丸ｺﾞｼｯｸM-PRO" panose="020F0600000000000000" pitchFamily="50" charset="-128"/>
                <a:ea typeface="HG丸ｺﾞｼｯｸM-PRO" panose="020F0600000000000000" pitchFamily="50" charset="-128"/>
              </a:rPr>
              <a:t>（さいたま</a:t>
            </a:r>
            <a:r>
              <a:rPr lang="ja-JP" altLang="en-US" sz="1400" b="1" dirty="0" smtClean="0">
                <a:latin typeface="HG丸ｺﾞｼｯｸM-PRO" panose="020F0600000000000000" pitchFamily="50" charset="-128"/>
                <a:ea typeface="HG丸ｺﾞｼｯｸM-PRO" panose="020F0600000000000000" pitchFamily="50" charset="-128"/>
              </a:rPr>
              <a:t>市緑区東浦和</a:t>
            </a:r>
            <a:r>
              <a:rPr lang="en-US" altLang="ja-JP" sz="1400" b="1" dirty="0" smtClean="0">
                <a:latin typeface="HG丸ｺﾞｼｯｸM-PRO" pitchFamily="50" charset="-128"/>
                <a:ea typeface="HG丸ｺﾞｼｯｸM-PRO" pitchFamily="50" charset="-128"/>
              </a:rPr>
              <a:t>6-16-1</a:t>
            </a:r>
            <a:r>
              <a:rPr lang="ja-JP" altLang="en-US" sz="1400" b="1" dirty="0" smtClean="0">
                <a:latin typeface="HG丸ｺﾞｼｯｸM-PRO" pitchFamily="50" charset="-128"/>
                <a:ea typeface="HG丸ｺﾞｼｯｸM-PRO" pitchFamily="50" charset="-128"/>
              </a:rPr>
              <a:t>）</a:t>
            </a:r>
            <a:endParaRPr lang="ja-JP" altLang="en-US" sz="1400" b="1" dirty="0">
              <a:latin typeface="HG丸ｺﾞｼｯｸM-PRO" pitchFamily="50" charset="-128"/>
              <a:ea typeface="HG丸ｺﾞｼｯｸM-PRO" pitchFamily="50" charset="-128"/>
            </a:endParaRPr>
          </a:p>
          <a:p>
            <a:pPr algn="l"/>
            <a:r>
              <a:rPr lang="ja-JP" altLang="en-US" sz="1600" b="1" dirty="0">
                <a:latin typeface="HG丸ｺﾞｼｯｸM-PRO" panose="020F0600000000000000" pitchFamily="50" charset="-128"/>
                <a:ea typeface="HG丸ｺﾞｼｯｸM-PRO" panose="020F0600000000000000" pitchFamily="50" charset="-128"/>
              </a:rPr>
              <a:t>体験内容：</a:t>
            </a:r>
            <a:r>
              <a:rPr lang="ja-JP" altLang="en-US" sz="1600" b="1" dirty="0" smtClean="0">
                <a:latin typeface="HG丸ｺﾞｼｯｸM-PRO" panose="020F0600000000000000" pitchFamily="50" charset="-128"/>
                <a:ea typeface="HG丸ｺﾞｼｯｸM-PRO" panose="020F0600000000000000" pitchFamily="50" charset="-128"/>
              </a:rPr>
              <a:t>歯科医師・歯科衛生士・歯科技工士の</a:t>
            </a:r>
            <a:r>
              <a:rPr lang="ja-JP" altLang="en-US" sz="1600" b="1" dirty="0">
                <a:latin typeface="HG丸ｺﾞｼｯｸM-PRO" panose="020F0600000000000000" pitchFamily="50" charset="-128"/>
                <a:ea typeface="HG丸ｺﾞｼｯｸM-PRO" panose="020F0600000000000000" pitchFamily="50" charset="-128"/>
              </a:rPr>
              <a:t>仕事</a:t>
            </a:r>
            <a:r>
              <a:rPr lang="ja-JP" altLang="en-US" sz="1600" b="1" dirty="0" smtClean="0">
                <a:latin typeface="HG丸ｺﾞｼｯｸM-PRO" panose="020F0600000000000000" pitchFamily="50" charset="-128"/>
                <a:ea typeface="HG丸ｺﾞｼｯｸM-PRO" panose="020F0600000000000000" pitchFamily="50" charset="-128"/>
              </a:rPr>
              <a:t>体験</a:t>
            </a:r>
            <a:r>
              <a:rPr lang="ja-JP" altLang="en-US" sz="1100" b="1" dirty="0" smtClean="0">
                <a:latin typeface="HG丸ｺﾞｼｯｸM-PRO" panose="020F0600000000000000" pitchFamily="50" charset="-128"/>
                <a:ea typeface="HG丸ｺﾞｼｯｸM-PRO" panose="020F0600000000000000" pitchFamily="50" charset="-128"/>
              </a:rPr>
              <a:t>（いずれか一つ）</a:t>
            </a:r>
            <a:endParaRPr lang="ja-JP" altLang="en-US" sz="1100" b="1" dirty="0">
              <a:latin typeface="HG丸ｺﾞｼｯｸM-PRO" panose="020F0600000000000000" pitchFamily="50" charset="-128"/>
              <a:ea typeface="HG丸ｺﾞｼｯｸM-PRO" panose="020F0600000000000000" pitchFamily="50" charset="-128"/>
            </a:endParaRPr>
          </a:p>
          <a:p>
            <a:pPr algn="l"/>
            <a:r>
              <a:rPr lang="ja-JP" altLang="en-US" sz="1600" b="1" dirty="0">
                <a:latin typeface="HG丸ｺﾞｼｯｸM-PRO" panose="020F0600000000000000" pitchFamily="50" charset="-128"/>
                <a:ea typeface="HG丸ｺﾞｼｯｸM-PRO" panose="020F0600000000000000" pitchFamily="50" charset="-128"/>
              </a:rPr>
              <a:t>　　　　　歯科事業所見学、</a:t>
            </a:r>
            <a:r>
              <a:rPr lang="ja-JP" altLang="en-US" sz="1600" b="1" dirty="0" smtClean="0">
                <a:latin typeface="HG丸ｺﾞｼｯｸM-PRO" panose="020F0600000000000000" pitchFamily="50" charset="-128"/>
                <a:ea typeface="HG丸ｺﾞｼｯｸM-PRO" panose="020F0600000000000000" pitchFamily="50" charset="-128"/>
              </a:rPr>
              <a:t>養成校資料配布、奨学金案内</a:t>
            </a:r>
            <a:r>
              <a:rPr lang="ja-JP" altLang="en-US" sz="1100" b="1" dirty="0" smtClean="0">
                <a:latin typeface="HG丸ｺﾞｼｯｸM-PRO" panose="020F0600000000000000" pitchFamily="50" charset="-128"/>
                <a:ea typeface="HG丸ｺﾞｼｯｸM-PRO" panose="020F0600000000000000" pitchFamily="50" charset="-128"/>
              </a:rPr>
              <a:t>　など　</a:t>
            </a:r>
            <a:r>
              <a:rPr lang="ja-JP" altLang="en-US" sz="1100" dirty="0" smtClean="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スマートフォンまたは</a:t>
            </a:r>
            <a:r>
              <a:rPr lang="en-US" altLang="ja-JP" sz="1200" dirty="0" smtClean="0">
                <a:latin typeface="HG丸ｺﾞｼｯｸM-PRO" panose="020F0600000000000000" pitchFamily="50" charset="-128"/>
                <a:ea typeface="HG丸ｺﾞｼｯｸM-PRO" panose="020F0600000000000000" pitchFamily="50" charset="-128"/>
              </a:rPr>
              <a:t>PC</a:t>
            </a:r>
            <a:r>
              <a:rPr lang="ja-JP" altLang="en-US" sz="1200" dirty="0" smtClean="0">
                <a:latin typeface="HG丸ｺﾞｼｯｸM-PRO" panose="020F0600000000000000" pitchFamily="50" charset="-128"/>
                <a:ea typeface="HG丸ｺﾞｼｯｸM-PRO" panose="020F0600000000000000" pitchFamily="50" charset="-128"/>
              </a:rPr>
              <a:t>で以下</a:t>
            </a:r>
            <a:r>
              <a:rPr lang="en-US" altLang="ja-JP" sz="1200" dirty="0" smtClean="0">
                <a:latin typeface="HG丸ｺﾞｼｯｸM-PRO" panose="020F0600000000000000" pitchFamily="50" charset="-128"/>
                <a:ea typeface="HG丸ｺﾞｼｯｸM-PRO" panose="020F0600000000000000" pitchFamily="50" charset="-128"/>
              </a:rPr>
              <a:t>QR</a:t>
            </a:r>
            <a:r>
              <a:rPr lang="ja-JP" altLang="en-US" sz="1200" dirty="0" smtClean="0">
                <a:latin typeface="HG丸ｺﾞｼｯｸM-PRO" panose="020F0600000000000000" pitchFamily="50" charset="-128"/>
                <a:ea typeface="HG丸ｺﾞｼｯｸM-PRO" panose="020F0600000000000000" pitchFamily="50" charset="-128"/>
              </a:rPr>
              <a:t>コードを読み込んでお申込みください</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600" b="1" dirty="0" smtClean="0">
                <a:latin typeface="HG丸ｺﾞｼｯｸM-PRO" panose="020F0600000000000000" pitchFamily="50" charset="-128"/>
                <a:ea typeface="HG丸ｺﾞｼｯｸM-PRO" panose="020F0600000000000000" pitchFamily="50" charset="-128"/>
              </a:rPr>
              <a:t>申込み締め切り　</a:t>
            </a:r>
            <a:r>
              <a:rPr lang="en-US" altLang="ja-JP" sz="1600" b="1" dirty="0" smtClean="0">
                <a:latin typeface="HG丸ｺﾞｼｯｸM-PRO" panose="020F0600000000000000" pitchFamily="50" charset="-128"/>
                <a:ea typeface="HG丸ｺﾞｼｯｸM-PRO" panose="020F0600000000000000" pitchFamily="50" charset="-128"/>
              </a:rPr>
              <a:t>7</a:t>
            </a:r>
            <a:r>
              <a:rPr lang="ja-JP" altLang="en-US" sz="1600" b="1" dirty="0" smtClean="0">
                <a:latin typeface="HG丸ｺﾞｼｯｸM-PRO" panose="020F0600000000000000" pitchFamily="50" charset="-128"/>
                <a:ea typeface="HG丸ｺﾞｼｯｸM-PRO" panose="020F0600000000000000" pitchFamily="50" charset="-128"/>
              </a:rPr>
              <a:t>月</a:t>
            </a:r>
            <a:r>
              <a:rPr lang="en-US" altLang="ja-JP" sz="1600" b="1" dirty="0" smtClean="0">
                <a:latin typeface="HG丸ｺﾞｼｯｸM-PRO" panose="020F0600000000000000" pitchFamily="50" charset="-128"/>
                <a:ea typeface="HG丸ｺﾞｼｯｸM-PRO" panose="020F0600000000000000" pitchFamily="50" charset="-128"/>
              </a:rPr>
              <a:t>10</a:t>
            </a:r>
            <a:r>
              <a:rPr lang="ja-JP" altLang="en-US" sz="1600" b="1" dirty="0" smtClean="0">
                <a:latin typeface="HG丸ｺﾞｼｯｸM-PRO" panose="020F0600000000000000" pitchFamily="50" charset="-128"/>
                <a:ea typeface="HG丸ｺﾞｼｯｸM-PRO" panose="020F0600000000000000" pitchFamily="50" charset="-128"/>
              </a:rPr>
              <a:t>日（日）まで</a:t>
            </a:r>
            <a:endParaRPr kumimoji="1" lang="en-US" altLang="ja-JP" sz="2000" dirty="0" smtClean="0"/>
          </a:p>
          <a:p>
            <a:endParaRPr kumimoji="1" lang="ja-JP" altLang="en-US" dirty="0"/>
          </a:p>
        </p:txBody>
      </p:sp>
      <p:grpSp>
        <p:nvGrpSpPr>
          <p:cNvPr id="1102" name="Group 2"/>
          <p:cNvGrpSpPr/>
          <p:nvPr/>
        </p:nvGrpSpPr>
        <p:grpSpPr>
          <a:xfrm>
            <a:off x="179955" y="264186"/>
            <a:ext cx="6469062" cy="1262189"/>
            <a:chOff x="773" y="1966"/>
            <a:chExt cx="10188" cy="2050"/>
          </a:xfrm>
        </p:grpSpPr>
        <p:pic>
          <p:nvPicPr>
            <p:cNvPr id="1103" name="図 1"/>
            <p:cNvPicPr>
              <a:picLocks noChangeAspect="1" noChangeArrowheads="1"/>
            </p:cNvPicPr>
            <p:nvPr/>
          </p:nvPicPr>
          <p:blipFill>
            <a:blip r:embed="rId2" cstate="print"/>
            <a:stretch>
              <a:fillRect/>
            </a:stretch>
          </p:blipFill>
          <p:spPr>
            <a:xfrm>
              <a:off x="1226" y="1983"/>
              <a:ext cx="1181" cy="872"/>
            </a:xfrm>
            <a:prstGeom prst="rect">
              <a:avLst/>
            </a:prstGeom>
            <a:noFill/>
            <a:ln>
              <a:noFill/>
            </a:ln>
          </p:spPr>
        </p:pic>
        <p:sp>
          <p:nvSpPr>
            <p:cNvPr id="1104" name="WordArt 4"/>
            <p:cNvSpPr>
              <a:spLocks noChangeArrowheads="1" noChangeShapeType="1" noTextEdit="1"/>
            </p:cNvSpPr>
            <p:nvPr/>
          </p:nvSpPr>
          <p:spPr>
            <a:xfrm>
              <a:off x="773" y="3115"/>
              <a:ext cx="10188" cy="901"/>
            </a:xfrm>
            <a:prstGeom prst="rect">
              <a:avLst/>
            </a:prstGeom>
          </p:spPr>
          <p:txBody>
            <a:bodyPr wrap="none" fromWordArt="1">
              <a:prstTxWarp prst="textPlain">
                <a:avLst>
                  <a:gd name="adj" fmla="val 50000"/>
                </a:avLst>
              </a:prstTxWarp>
            </a:bodyPr>
            <a:lstStyle/>
            <a:p>
              <a:pPr algn="r" rtl="0">
                <a:buNone/>
              </a:pPr>
              <a:r>
                <a:rPr lang="ja-JP" altLang="en-US" sz="500" kern="10" spc="0" dirty="0" smtClean="0">
                  <a:ln>
                    <a:noFill/>
                  </a:ln>
                  <a:solidFill>
                    <a:srgbClr val="FF9933"/>
                  </a:solidFill>
                  <a:effectLst/>
                  <a:latin typeface="HGS創英角ﾎﾟｯﾌﾟ体" panose="040B0A00000000000000" pitchFamily="50" charset="-128"/>
                  <a:ea typeface="HGS創英角ﾎﾟｯﾌﾟ体" panose="040B0A00000000000000" pitchFamily="50" charset="-128"/>
                </a:rPr>
                <a:t>歯科医師</a:t>
              </a:r>
              <a:r>
                <a:rPr lang="ja-JP" altLang="en-US" sz="500" kern="10" dirty="0">
                  <a:solidFill>
                    <a:srgbClr val="FF9933"/>
                  </a:solidFill>
                  <a:latin typeface="HGS創英角ﾎﾟｯﾌﾟ体" panose="040B0A00000000000000" pitchFamily="50" charset="-128"/>
                  <a:ea typeface="HGS創英角ﾎﾟｯﾌﾟ体" panose="040B0A00000000000000" pitchFamily="50" charset="-128"/>
                </a:rPr>
                <a:t>・</a:t>
              </a:r>
              <a:r>
                <a:rPr lang="ja-JP" altLang="en-US" sz="500" kern="10" spc="0" dirty="0" smtClean="0">
                  <a:ln>
                    <a:noFill/>
                  </a:ln>
                  <a:solidFill>
                    <a:srgbClr val="FF9933"/>
                  </a:solidFill>
                  <a:effectLst/>
                  <a:latin typeface="HGS創英角ﾎﾟｯﾌﾟ体" panose="040B0A00000000000000" pitchFamily="50" charset="-128"/>
                  <a:ea typeface="HGS創英角ﾎﾟｯﾌﾟ体" panose="040B0A00000000000000" pitchFamily="50" charset="-128"/>
                </a:rPr>
                <a:t>歯科</a:t>
              </a:r>
              <a:r>
                <a:rPr lang="ja-JP" altLang="en-US" sz="500" kern="10" dirty="0" smtClean="0">
                  <a:solidFill>
                    <a:srgbClr val="FF9933"/>
                  </a:solidFill>
                  <a:latin typeface="HGS創英角ﾎﾟｯﾌﾟ体" panose="040B0A00000000000000" pitchFamily="50" charset="-128"/>
                  <a:ea typeface="HGS創英角ﾎﾟｯﾌﾟ体" panose="040B0A00000000000000" pitchFamily="50" charset="-128"/>
                </a:rPr>
                <a:t>衛生士・歯科技工士体験</a:t>
              </a:r>
              <a:endParaRPr lang="ja-JP" altLang="en-US" sz="500" kern="10" spc="0" dirty="0">
                <a:ln>
                  <a:noFill/>
                </a:ln>
                <a:solidFill>
                  <a:srgbClr val="FF9933"/>
                </a:solidFill>
                <a:effectLst/>
                <a:latin typeface="HGS創英角ﾎﾟｯﾌﾟ体" panose="040B0A00000000000000" pitchFamily="50" charset="-128"/>
                <a:ea typeface="HGS創英角ﾎﾟｯﾌﾟ体" panose="040B0A00000000000000" pitchFamily="50" charset="-128"/>
              </a:endParaRPr>
            </a:p>
          </p:txBody>
        </p:sp>
        <p:sp>
          <p:nvSpPr>
            <p:cNvPr id="1105" name="WordArt 5"/>
            <p:cNvSpPr>
              <a:spLocks noChangeArrowheads="1" noChangeShapeType="1" noTextEdit="1"/>
            </p:cNvSpPr>
            <p:nvPr/>
          </p:nvSpPr>
          <p:spPr>
            <a:xfrm>
              <a:off x="2359" y="1966"/>
              <a:ext cx="7286" cy="828"/>
            </a:xfrm>
            <a:prstGeom prst="rect">
              <a:avLst/>
            </a:prstGeom>
          </p:spPr>
          <p:txBody>
            <a:bodyPr wrap="none" fromWordArt="1">
              <a:prstTxWarp prst="textPlain">
                <a:avLst>
                  <a:gd name="adj" fmla="val 50000"/>
                </a:avLst>
              </a:prstTxWarp>
            </a:bodyPr>
            <a:lstStyle/>
            <a:p>
              <a:pPr algn="r" rtl="0">
                <a:buNone/>
              </a:pPr>
              <a:r>
                <a:rPr lang="ja-JP" altLang="en-US" sz="2800" kern="10" spc="0" dirty="0" smtClean="0">
                  <a:ln>
                    <a:noFill/>
                  </a:ln>
                  <a:solidFill>
                    <a:srgbClr val="FF9933"/>
                  </a:solidFill>
                  <a:effectLst/>
                  <a:latin typeface="HGS創英角ﾎﾟｯﾌﾟ体" panose="040B0A00000000000000" pitchFamily="50" charset="-128"/>
                  <a:ea typeface="HGS創英角ﾎﾟｯﾌﾟ体" panose="040B0A00000000000000" pitchFamily="50" charset="-128"/>
                </a:rPr>
                <a:t>医療生協さいたま生活協同組合</a:t>
              </a:r>
              <a:endParaRPr lang="ja-JP" altLang="en-US" sz="2800" kern="10" spc="0" dirty="0">
                <a:ln>
                  <a:noFill/>
                </a:ln>
                <a:solidFill>
                  <a:srgbClr val="FF9933"/>
                </a:solidFill>
                <a:effectLst/>
                <a:latin typeface="HGS創英角ﾎﾟｯﾌﾟ体" panose="040B0A00000000000000" pitchFamily="50" charset="-128"/>
                <a:ea typeface="HGS創英角ﾎﾟｯﾌﾟ体" panose="040B0A00000000000000" pitchFamily="50" charset="-128"/>
              </a:endParaRPr>
            </a:p>
          </p:txBody>
        </p:sp>
      </p:grpSp>
      <p:pic>
        <p:nvPicPr>
          <p:cNvPr id="1107" name="図 8"/>
          <p:cNvPicPr>
            <a:picLocks noChangeAspect="1"/>
          </p:cNvPicPr>
          <p:nvPr/>
        </p:nvPicPr>
        <p:blipFill>
          <a:blip r:embed="rId3" cstate="print"/>
          <a:stretch>
            <a:fillRect/>
          </a:stretch>
        </p:blipFill>
        <p:spPr>
          <a:xfrm>
            <a:off x="1580539" y="7033785"/>
            <a:ext cx="1124736" cy="999441"/>
          </a:xfrm>
          <a:prstGeom prst="rect">
            <a:avLst/>
          </a:prstGeom>
        </p:spPr>
      </p:pic>
      <p:pic>
        <p:nvPicPr>
          <p:cNvPr id="1108" name="図 10"/>
          <p:cNvPicPr>
            <a:picLocks noChangeAspect="1"/>
          </p:cNvPicPr>
          <p:nvPr/>
        </p:nvPicPr>
        <p:blipFill>
          <a:blip r:embed="rId4" cstate="print"/>
          <a:stretch>
            <a:fillRect/>
          </a:stretch>
        </p:blipFill>
        <p:spPr>
          <a:xfrm>
            <a:off x="4101269" y="7025047"/>
            <a:ext cx="1201376" cy="999443"/>
          </a:xfrm>
          <a:prstGeom prst="rect">
            <a:avLst/>
          </a:prstGeom>
        </p:spPr>
      </p:pic>
      <p:pic>
        <p:nvPicPr>
          <p:cNvPr id="1109" name="図 11"/>
          <p:cNvPicPr>
            <a:picLocks noChangeAspect="1"/>
          </p:cNvPicPr>
          <p:nvPr/>
        </p:nvPicPr>
        <p:blipFill>
          <a:blip r:embed="rId5" cstate="print"/>
          <a:stretch>
            <a:fillRect/>
          </a:stretch>
        </p:blipFill>
        <p:spPr>
          <a:xfrm>
            <a:off x="2861432" y="7033782"/>
            <a:ext cx="1115198" cy="999444"/>
          </a:xfrm>
          <a:prstGeom prst="rect">
            <a:avLst/>
          </a:prstGeom>
        </p:spPr>
      </p:pic>
      <p:sp>
        <p:nvSpPr>
          <p:cNvPr id="1110" name="正方形/長方形 12"/>
          <p:cNvSpPr/>
          <p:nvPr/>
        </p:nvSpPr>
        <p:spPr>
          <a:xfrm>
            <a:off x="1953967" y="8819243"/>
            <a:ext cx="3063447" cy="8171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＜問合せ先＞</a:t>
            </a:r>
          </a:p>
          <a:p>
            <a:r>
              <a:rPr lang="ja-JP" altLang="ja-JP" sz="1200" dirty="0" smtClean="0">
                <a:solidFill>
                  <a:schemeClr val="tx1"/>
                </a:solidFill>
              </a:rPr>
              <a:t>電話：</a:t>
            </a:r>
            <a:r>
              <a:rPr lang="en-US" altLang="ja-JP" sz="1200" dirty="0" smtClean="0">
                <a:solidFill>
                  <a:schemeClr val="tx1"/>
                </a:solidFill>
              </a:rPr>
              <a:t>048-556-4681</a:t>
            </a:r>
            <a:r>
              <a:rPr lang="ja-JP" altLang="ja-JP" sz="1200" dirty="0" smtClean="0">
                <a:solidFill>
                  <a:schemeClr val="tx1"/>
                </a:solidFill>
              </a:rPr>
              <a:t>　　</a:t>
            </a:r>
            <a:r>
              <a:rPr lang="en-US" altLang="ja-JP" sz="1200" dirty="0" smtClean="0">
                <a:solidFill>
                  <a:schemeClr val="tx1"/>
                </a:solidFill>
              </a:rPr>
              <a:t>FAX</a:t>
            </a:r>
            <a:r>
              <a:rPr lang="ja-JP" altLang="ja-JP" sz="1200" dirty="0" smtClean="0">
                <a:solidFill>
                  <a:schemeClr val="tx1"/>
                </a:solidFill>
              </a:rPr>
              <a:t>：</a:t>
            </a:r>
            <a:r>
              <a:rPr lang="en-US" altLang="ja-JP" sz="1200" dirty="0" smtClean="0">
                <a:solidFill>
                  <a:schemeClr val="tx1"/>
                </a:solidFill>
              </a:rPr>
              <a:t>048-556-8521</a:t>
            </a:r>
            <a:endParaRPr lang="ja-JP" altLang="ja-JP" sz="1200" dirty="0" smtClean="0">
              <a:solidFill>
                <a:schemeClr val="tx1"/>
              </a:solidFill>
            </a:endParaRPr>
          </a:p>
          <a:p>
            <a:r>
              <a:rPr lang="ja-JP" altLang="ja-JP" sz="1200" dirty="0" smtClean="0">
                <a:solidFill>
                  <a:schemeClr val="tx1"/>
                </a:solidFill>
              </a:rPr>
              <a:t>担当：行田協立診療所　事務長　紀田（きだ）</a:t>
            </a:r>
            <a:endParaRPr lang="ja-JP" altLang="en-US" sz="1200" dirty="0">
              <a:solidFill>
                <a:schemeClr val="tx1"/>
              </a:solidFill>
              <a:latin typeface="+mn-ea"/>
            </a:endParaRPr>
          </a:p>
        </p:txBody>
      </p:sp>
      <p:pic>
        <p:nvPicPr>
          <p:cNvPr id="1111" name="図 13"/>
          <p:cNvPicPr>
            <a:picLocks noChangeAspect="1"/>
          </p:cNvPicPr>
          <p:nvPr/>
        </p:nvPicPr>
        <p:blipFill>
          <a:blip r:embed="rId6" cstate="print"/>
          <a:stretch>
            <a:fillRect/>
          </a:stretch>
        </p:blipFill>
        <p:spPr>
          <a:xfrm>
            <a:off x="5350633" y="6224948"/>
            <a:ext cx="1457974" cy="2124477"/>
          </a:xfrm>
          <a:prstGeom prst="rect">
            <a:avLst/>
          </a:prstGeom>
        </p:spPr>
      </p:pic>
      <p:pic>
        <p:nvPicPr>
          <p:cNvPr id="1113" name="Picture 11" descr="https://4.bp.blogspot.com/-QhV91eEE8ms/UZ2U537QLOI/AAAAAAAATpk/n5gGu_PitTY/s800/haisya.png"/>
          <p:cNvPicPr>
            <a:picLocks noChangeAspect="1" noChangeArrowheads="1"/>
          </p:cNvPicPr>
          <p:nvPr/>
        </p:nvPicPr>
        <p:blipFill>
          <a:blip r:embed="rId7" cstate="print"/>
          <a:stretch>
            <a:fillRect/>
          </a:stretch>
        </p:blipFill>
        <p:spPr>
          <a:xfrm>
            <a:off x="39726" y="6279845"/>
            <a:ext cx="1561378" cy="2223825"/>
          </a:xfrm>
          <a:prstGeom prst="rect">
            <a:avLst/>
          </a:prstGeom>
          <a:noFill/>
        </p:spPr>
      </p:pic>
      <p:sp>
        <p:nvSpPr>
          <p:cNvPr id="1114" name="円形吹き出し 16"/>
          <p:cNvSpPr/>
          <p:nvPr/>
        </p:nvSpPr>
        <p:spPr>
          <a:xfrm>
            <a:off x="3209508" y="5913120"/>
            <a:ext cx="2330232" cy="1028506"/>
          </a:xfrm>
          <a:prstGeom prst="wedgeEllipseCallout">
            <a:avLst>
              <a:gd name="adj1" fmla="val 57986"/>
              <a:gd name="adj2" fmla="val 229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5" name="テキスト ボックス 17"/>
          <p:cNvSpPr txBox="1"/>
          <p:nvPr/>
        </p:nvSpPr>
        <p:spPr>
          <a:xfrm>
            <a:off x="3322320" y="6027420"/>
            <a:ext cx="2217420" cy="738664"/>
          </a:xfrm>
          <a:prstGeom prst="rect">
            <a:avLst/>
          </a:prstGeom>
          <a:noFill/>
        </p:spPr>
        <p:txBody>
          <a:bodyPr wrap="square" rtlCol="0">
            <a:spAutoFit/>
          </a:bodyPr>
          <a:lstStyle/>
          <a:p>
            <a:pPr algn="ctr"/>
            <a:r>
              <a:rPr lang="ja-JP" altLang="en-US" sz="1400" dirty="0" smtClean="0">
                <a:latin typeface="HGS創英角ﾎﾟｯﾌﾟ体" pitchFamily="50" charset="-128"/>
                <a:ea typeface="HGS創英角ﾎﾟｯﾌﾟ体" pitchFamily="50" charset="-128"/>
              </a:rPr>
              <a:t>仕事内容など</a:t>
            </a:r>
            <a:r>
              <a:rPr kumimoji="1" lang="ja-JP" altLang="en-US" sz="1400" dirty="0" smtClean="0">
                <a:latin typeface="HGS創英角ﾎﾟｯﾌﾟ体" pitchFamily="50" charset="-128"/>
                <a:ea typeface="HGS創英角ﾎﾟｯﾌﾟ体" pitchFamily="50" charset="-128"/>
              </a:rPr>
              <a:t>気軽に</a:t>
            </a:r>
            <a:endParaRPr kumimoji="1" lang="en-US" altLang="ja-JP" sz="1400" dirty="0" smtClean="0">
              <a:latin typeface="HGS創英角ﾎﾟｯﾌﾟ体" pitchFamily="50" charset="-128"/>
              <a:ea typeface="HGS創英角ﾎﾟｯﾌﾟ体" pitchFamily="50" charset="-128"/>
            </a:endParaRPr>
          </a:p>
          <a:p>
            <a:pPr algn="ctr"/>
            <a:r>
              <a:rPr kumimoji="1" lang="ja-JP" altLang="en-US" sz="1400" dirty="0" smtClean="0">
                <a:latin typeface="HGS創英角ﾎﾟｯﾌﾟ体" pitchFamily="50" charset="-128"/>
                <a:ea typeface="HGS創英角ﾎﾟｯﾌﾟ体" pitchFamily="50" charset="-128"/>
              </a:rPr>
              <a:t>ご相談ください</a:t>
            </a:r>
            <a:endParaRPr kumimoji="1" lang="en-US" altLang="ja-JP" sz="1400" dirty="0" smtClean="0">
              <a:latin typeface="HGS創英角ﾎﾟｯﾌﾟ体" pitchFamily="50" charset="-128"/>
              <a:ea typeface="HGS創英角ﾎﾟｯﾌﾟ体" pitchFamily="50" charset="-128"/>
            </a:endParaRPr>
          </a:p>
          <a:p>
            <a:pPr algn="ctr"/>
            <a:r>
              <a:rPr lang="ja-JP" altLang="en-US" sz="1400" dirty="0" smtClean="0">
                <a:latin typeface="HGS創英角ﾎﾟｯﾌﾟ体" pitchFamily="50" charset="-128"/>
                <a:ea typeface="HGS創英角ﾎﾟｯﾌﾟ体" pitchFamily="50" charset="-128"/>
              </a:rPr>
              <a:t>楽しく体験しましょう♪</a:t>
            </a:r>
            <a:endParaRPr kumimoji="1" lang="ja-JP" altLang="en-US" sz="1400" dirty="0">
              <a:latin typeface="HGS創英角ﾎﾟｯﾌﾟ体" pitchFamily="50" charset="-128"/>
              <a:ea typeface="HGS創英角ﾎﾟｯﾌﾟ体" pitchFamily="50" charset="-128"/>
            </a:endParaRPr>
          </a:p>
        </p:txBody>
      </p:sp>
      <p:sp>
        <p:nvSpPr>
          <p:cNvPr id="1116" name="テキスト ボックス 18"/>
          <p:cNvSpPr txBox="1"/>
          <p:nvPr/>
        </p:nvSpPr>
        <p:spPr>
          <a:xfrm>
            <a:off x="5212080" y="8323711"/>
            <a:ext cx="1562100" cy="861774"/>
          </a:xfrm>
          <a:prstGeom prst="rect">
            <a:avLst/>
          </a:prstGeom>
          <a:noFill/>
        </p:spPr>
        <p:txBody>
          <a:bodyPr wrap="square" rtlCol="0">
            <a:spAutoFit/>
          </a:bodyPr>
          <a:lstStyle/>
          <a:p>
            <a:pPr algn="ctr"/>
            <a:r>
              <a:rPr kumimoji="1" lang="ja-JP" altLang="en-US" sz="1400" dirty="0" smtClean="0">
                <a:latin typeface="HGS創英角ﾎﾟｯﾌﾟ体" pitchFamily="50" charset="-128"/>
                <a:ea typeface="HGS創英角ﾎﾟｯﾌﾟ体" pitchFamily="50" charset="-128"/>
              </a:rPr>
              <a:t>歯科衛生士</a:t>
            </a:r>
            <a:endParaRPr kumimoji="1" lang="en-US" altLang="ja-JP" sz="1400" dirty="0" smtClean="0">
              <a:latin typeface="HGS創英角ﾎﾟｯﾌﾟ体" pitchFamily="50" charset="-128"/>
              <a:ea typeface="HGS創英角ﾎﾟｯﾌﾟ体" pitchFamily="50" charset="-128"/>
            </a:endParaRPr>
          </a:p>
          <a:p>
            <a:pPr algn="ctr"/>
            <a:r>
              <a:rPr kumimoji="1" lang="ja-JP" altLang="en-US" sz="1200" dirty="0" smtClean="0">
                <a:latin typeface="HGS創英角ﾎﾟｯﾌﾟ体" pitchFamily="50" charset="-128"/>
                <a:ea typeface="HGS創英角ﾎﾟｯﾌﾟ体" pitchFamily="50" charset="-128"/>
              </a:rPr>
              <a:t>人工歯石の除去体験</a:t>
            </a:r>
            <a:endParaRPr kumimoji="1" lang="en-US" altLang="ja-JP" sz="1200" dirty="0" smtClean="0">
              <a:latin typeface="HGS創英角ﾎﾟｯﾌﾟ体" pitchFamily="50" charset="-128"/>
              <a:ea typeface="HGS創英角ﾎﾟｯﾌﾟ体" pitchFamily="50" charset="-128"/>
            </a:endParaRPr>
          </a:p>
          <a:p>
            <a:pPr algn="ctr"/>
            <a:r>
              <a:rPr kumimoji="1" lang="ja-JP" altLang="en-US" sz="1200" dirty="0" smtClean="0">
                <a:latin typeface="HGS創英角ﾎﾟｯﾌﾟ体" pitchFamily="50" charset="-128"/>
                <a:ea typeface="HGS創英角ﾎﾟｯﾌﾟ体" pitchFamily="50" charset="-128"/>
              </a:rPr>
              <a:t>研磨体験</a:t>
            </a:r>
            <a:r>
              <a:rPr lang="ja-JP" altLang="en-US" sz="1200" dirty="0" smtClean="0">
                <a:latin typeface="HGS創英角ﾎﾟｯﾌﾟ体" pitchFamily="50" charset="-128"/>
                <a:ea typeface="HGS創英角ﾎﾟｯﾌﾟ体" pitchFamily="50" charset="-128"/>
              </a:rPr>
              <a:t>が</a:t>
            </a:r>
            <a:endParaRPr lang="en-US" altLang="ja-JP" sz="1200" dirty="0" smtClean="0">
              <a:latin typeface="HGS創英角ﾎﾟｯﾌﾟ体" pitchFamily="50" charset="-128"/>
              <a:ea typeface="HGS創英角ﾎﾟｯﾌﾟ体" pitchFamily="50" charset="-128"/>
            </a:endParaRPr>
          </a:p>
          <a:p>
            <a:pPr algn="ctr"/>
            <a:r>
              <a:rPr kumimoji="1" lang="ja-JP" altLang="en-US" sz="1200" dirty="0" smtClean="0">
                <a:latin typeface="HGS創英角ﾎﾟｯﾌﾟ体" pitchFamily="50" charset="-128"/>
                <a:ea typeface="HGS創英角ﾎﾟｯﾌﾟ体" pitchFamily="50" charset="-128"/>
              </a:rPr>
              <a:t>できます</a:t>
            </a:r>
            <a:endParaRPr kumimoji="1" lang="ja-JP" altLang="en-US" sz="1200" dirty="0">
              <a:latin typeface="HGS創英角ﾎﾟｯﾌﾟ体" pitchFamily="50" charset="-128"/>
              <a:ea typeface="HGS創英角ﾎﾟｯﾌﾟ体" pitchFamily="50" charset="-128"/>
            </a:endParaRPr>
          </a:p>
        </p:txBody>
      </p:sp>
      <p:sp>
        <p:nvSpPr>
          <p:cNvPr id="1117" name="テキスト ボックス 19"/>
          <p:cNvSpPr txBox="1"/>
          <p:nvPr/>
        </p:nvSpPr>
        <p:spPr>
          <a:xfrm>
            <a:off x="194469" y="8509270"/>
            <a:ext cx="1562100" cy="677108"/>
          </a:xfrm>
          <a:prstGeom prst="rect">
            <a:avLst/>
          </a:prstGeom>
          <a:noFill/>
        </p:spPr>
        <p:txBody>
          <a:bodyPr wrap="square" rtlCol="0">
            <a:spAutoFit/>
          </a:bodyPr>
          <a:lstStyle/>
          <a:p>
            <a:pPr algn="ctr"/>
            <a:r>
              <a:rPr kumimoji="1" lang="ja-JP" altLang="en-US" sz="1400" dirty="0" smtClean="0">
                <a:latin typeface="HGS創英角ﾎﾟｯﾌﾟ体" pitchFamily="50" charset="-128"/>
                <a:ea typeface="HGS創英角ﾎﾟｯﾌﾟ体" pitchFamily="50" charset="-128"/>
              </a:rPr>
              <a:t>歯科医師</a:t>
            </a:r>
            <a:endParaRPr kumimoji="1" lang="en-US" altLang="ja-JP" sz="1400" dirty="0" smtClean="0">
              <a:latin typeface="HGS創英角ﾎﾟｯﾌﾟ体" pitchFamily="50" charset="-128"/>
              <a:ea typeface="HGS創英角ﾎﾟｯﾌﾟ体" pitchFamily="50" charset="-128"/>
            </a:endParaRPr>
          </a:p>
          <a:p>
            <a:pPr algn="ctr"/>
            <a:r>
              <a:rPr kumimoji="1" lang="ja-JP" altLang="en-US" sz="1200" dirty="0" smtClean="0">
                <a:latin typeface="HGS創英角ﾎﾟｯﾌﾟ体" pitchFamily="50" charset="-128"/>
                <a:ea typeface="HGS創英角ﾎﾟｯﾌﾟ体" pitchFamily="50" charset="-128"/>
              </a:rPr>
              <a:t>治療体験</a:t>
            </a:r>
            <a:r>
              <a:rPr lang="ja-JP" altLang="en-US" sz="1200" dirty="0" smtClean="0">
                <a:latin typeface="HGS創英角ﾎﾟｯﾌﾟ体" pitchFamily="50" charset="-128"/>
                <a:ea typeface="HGS創英角ﾎﾟｯﾌﾟ体" pitchFamily="50" charset="-128"/>
              </a:rPr>
              <a:t>が</a:t>
            </a:r>
            <a:endParaRPr lang="en-US" altLang="ja-JP" sz="1200" dirty="0" smtClean="0">
              <a:latin typeface="HGS創英角ﾎﾟｯﾌﾟ体" pitchFamily="50" charset="-128"/>
              <a:ea typeface="HGS創英角ﾎﾟｯﾌﾟ体" pitchFamily="50" charset="-128"/>
            </a:endParaRPr>
          </a:p>
          <a:p>
            <a:pPr algn="ctr"/>
            <a:r>
              <a:rPr kumimoji="1" lang="ja-JP" altLang="en-US" sz="1200" dirty="0" smtClean="0">
                <a:latin typeface="HGS創英角ﾎﾟｯﾌﾟ体" pitchFamily="50" charset="-128"/>
                <a:ea typeface="HGS創英角ﾎﾟｯﾌﾟ体" pitchFamily="50" charset="-128"/>
              </a:rPr>
              <a:t>できます</a:t>
            </a:r>
            <a:endParaRPr kumimoji="1" lang="ja-JP" altLang="en-US" sz="1200" dirty="0">
              <a:latin typeface="HGS創英角ﾎﾟｯﾌﾟ体" pitchFamily="50" charset="-128"/>
              <a:ea typeface="HGS創英角ﾎﾟｯﾌﾟ体" pitchFamily="50" charset="-128"/>
            </a:endParaRPr>
          </a:p>
        </p:txBody>
      </p:sp>
      <p:sp>
        <p:nvSpPr>
          <p:cNvPr id="1118" name="円形吹き出し 21"/>
          <p:cNvSpPr/>
          <p:nvPr/>
        </p:nvSpPr>
        <p:spPr>
          <a:xfrm>
            <a:off x="1601104" y="5913120"/>
            <a:ext cx="1567111" cy="931138"/>
          </a:xfrm>
          <a:prstGeom prst="wedgeEllipseCallout">
            <a:avLst>
              <a:gd name="adj1" fmla="val -54831"/>
              <a:gd name="adj2" fmla="val 3809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9" name="テキスト ボックス 22"/>
          <p:cNvSpPr txBox="1"/>
          <p:nvPr/>
        </p:nvSpPr>
        <p:spPr>
          <a:xfrm>
            <a:off x="1658937" y="6009357"/>
            <a:ext cx="1413719" cy="738664"/>
          </a:xfrm>
          <a:prstGeom prst="rect">
            <a:avLst/>
          </a:prstGeom>
          <a:noFill/>
        </p:spPr>
        <p:txBody>
          <a:bodyPr wrap="square" rtlCol="0">
            <a:spAutoFit/>
          </a:bodyPr>
          <a:lstStyle/>
          <a:p>
            <a:pPr algn="ctr"/>
            <a:r>
              <a:rPr kumimoji="1" lang="ja-JP" altLang="en-US" sz="1400" dirty="0" smtClean="0">
                <a:latin typeface="HGS創英角ﾎﾟｯﾌﾟ体" pitchFamily="50" charset="-128"/>
                <a:ea typeface="HGS創英角ﾎﾟｯﾌﾟ体" pitchFamily="50" charset="-128"/>
              </a:rPr>
              <a:t>たくさん</a:t>
            </a:r>
            <a:endParaRPr kumimoji="1" lang="en-US" altLang="ja-JP" sz="1400" dirty="0" smtClean="0">
              <a:latin typeface="HGS創英角ﾎﾟｯﾌﾟ体" pitchFamily="50" charset="-128"/>
              <a:ea typeface="HGS創英角ﾎﾟｯﾌﾟ体" pitchFamily="50" charset="-128"/>
            </a:endParaRPr>
          </a:p>
          <a:p>
            <a:pPr algn="ctr"/>
            <a:r>
              <a:rPr kumimoji="1" lang="ja-JP" altLang="en-US" sz="1400" dirty="0" smtClean="0">
                <a:latin typeface="HGS創英角ﾎﾟｯﾌﾟ体" pitchFamily="50" charset="-128"/>
                <a:ea typeface="HGS創英角ﾎﾟｯﾌﾟ体" pitchFamily="50" charset="-128"/>
              </a:rPr>
              <a:t>お話しを</a:t>
            </a:r>
            <a:endParaRPr kumimoji="1" lang="en-US" altLang="ja-JP" sz="1400" dirty="0" smtClean="0">
              <a:latin typeface="HGS創英角ﾎﾟｯﾌﾟ体" pitchFamily="50" charset="-128"/>
              <a:ea typeface="HGS創英角ﾎﾟｯﾌﾟ体" pitchFamily="50" charset="-128"/>
            </a:endParaRPr>
          </a:p>
          <a:p>
            <a:pPr algn="ctr"/>
            <a:r>
              <a:rPr kumimoji="1" lang="ja-JP" altLang="en-US" sz="1400" dirty="0" smtClean="0">
                <a:latin typeface="HGS創英角ﾎﾟｯﾌﾟ体" pitchFamily="50" charset="-128"/>
                <a:ea typeface="HGS創英角ﾎﾟｯﾌﾟ体" pitchFamily="50" charset="-128"/>
              </a:rPr>
              <a:t>しましょう</a:t>
            </a:r>
            <a:endParaRPr kumimoji="1" lang="en-US" altLang="ja-JP" sz="1400" dirty="0" smtClean="0">
              <a:latin typeface="HGS創英角ﾎﾟｯﾌﾟ体" pitchFamily="50" charset="-128"/>
              <a:ea typeface="HGS創英角ﾎﾟｯﾌﾟ体" pitchFamily="50" charset="-128"/>
            </a:endParaRPr>
          </a:p>
        </p:txBody>
      </p:sp>
      <p:sp>
        <p:nvSpPr>
          <p:cNvPr id="22" name="テキスト ボックス 18"/>
          <p:cNvSpPr txBox="1"/>
          <p:nvPr/>
        </p:nvSpPr>
        <p:spPr>
          <a:xfrm>
            <a:off x="2091508" y="8200340"/>
            <a:ext cx="3133635" cy="307777"/>
          </a:xfrm>
          <a:prstGeom prst="rect">
            <a:avLst/>
          </a:prstGeom>
          <a:noFill/>
        </p:spPr>
        <p:txBody>
          <a:bodyPr wrap="square" rtlCol="0">
            <a:spAutoFit/>
          </a:bodyPr>
          <a:lstStyle/>
          <a:p>
            <a:pPr algn="ctr"/>
            <a:r>
              <a:rPr kumimoji="1" lang="ja-JP" altLang="en-US" sz="1400" dirty="0" smtClean="0">
                <a:latin typeface="HGS創英角ﾎﾟｯﾌﾟ体" pitchFamily="50" charset="-128"/>
                <a:ea typeface="HGS創英角ﾎﾟｯﾌﾟ体" pitchFamily="50" charset="-128"/>
              </a:rPr>
              <a:t>歯科</a:t>
            </a:r>
            <a:r>
              <a:rPr lang="ja-JP" altLang="en-US" sz="1400" dirty="0" smtClean="0">
                <a:latin typeface="HGS創英角ﾎﾟｯﾌﾟ体" pitchFamily="50" charset="-128"/>
                <a:ea typeface="HGS創英角ﾎﾟｯﾌﾟ体" pitchFamily="50" charset="-128"/>
              </a:rPr>
              <a:t>技工士　歯の型</a:t>
            </a:r>
            <a:r>
              <a:rPr lang="ja-JP" altLang="en-US" sz="1400" dirty="0" err="1" smtClean="0">
                <a:latin typeface="HGS創英角ﾎﾟｯﾌﾟ体" pitchFamily="50" charset="-128"/>
                <a:ea typeface="HGS創英角ﾎﾟｯﾌﾟ体" pitchFamily="50" charset="-128"/>
              </a:rPr>
              <a:t>どりを</a:t>
            </a:r>
            <a:r>
              <a:rPr lang="ja-JP" altLang="en-US" sz="1400" dirty="0" smtClean="0">
                <a:latin typeface="HGS創英角ﾎﾟｯﾌﾟ体" pitchFamily="50" charset="-128"/>
                <a:ea typeface="HGS創英角ﾎﾟｯﾌﾟ体" pitchFamily="50" charset="-128"/>
              </a:rPr>
              <a:t>します！</a:t>
            </a:r>
            <a:endParaRPr kumimoji="1" lang="ja-JP" altLang="en-US" sz="1200" dirty="0">
              <a:latin typeface="HGS創英角ﾎﾟｯﾌﾟ体" pitchFamily="50" charset="-128"/>
              <a:ea typeface="HGS創英角ﾎﾟｯﾌﾟ体" pitchFamily="50" charset="-128"/>
            </a:endParaRPr>
          </a:p>
        </p:txBody>
      </p:sp>
      <p:cxnSp>
        <p:nvCxnSpPr>
          <p:cNvPr id="24" name="直線コネクタ 23"/>
          <p:cNvCxnSpPr/>
          <p:nvPr/>
        </p:nvCxnSpPr>
        <p:spPr>
          <a:xfrm flipH="1">
            <a:off x="3077029" y="7547429"/>
            <a:ext cx="290285" cy="6096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026" name="Picture 2" descr="QR_350795"/>
          <p:cNvPicPr>
            <a:picLocks noChangeAspect="1" noChangeArrowheads="1"/>
          </p:cNvPicPr>
          <p:nvPr/>
        </p:nvPicPr>
        <p:blipFill>
          <a:blip r:embed="rId8" cstate="print"/>
          <a:srcRect/>
          <a:stretch>
            <a:fillRect/>
          </a:stretch>
        </p:blipFill>
        <p:spPr bwMode="auto">
          <a:xfrm>
            <a:off x="2568120" y="4283755"/>
            <a:ext cx="1452337" cy="1452337"/>
          </a:xfrm>
          <a:prstGeom prst="rect">
            <a:avLst/>
          </a:prstGeom>
          <a:noFill/>
          <a:ln w="9525">
            <a:noFill/>
            <a:miter lim="800000"/>
            <a:headEnd/>
            <a:tailEnd/>
          </a:ln>
        </p:spPr>
      </p:pic>
      <p:sp>
        <p:nvSpPr>
          <p:cNvPr id="28" name="正方形/長方形 27"/>
          <p:cNvSpPr/>
          <p:nvPr/>
        </p:nvSpPr>
        <p:spPr>
          <a:xfrm>
            <a:off x="3429000" y="5594420"/>
            <a:ext cx="3429000" cy="276999"/>
          </a:xfrm>
          <a:prstGeom prst="rect">
            <a:avLst/>
          </a:prstGeom>
        </p:spPr>
        <p:txBody>
          <a:bodyPr>
            <a:spAutoFit/>
          </a:bodyPr>
          <a:lstStyle/>
          <a:p>
            <a:r>
              <a:rPr lang="en-US" altLang="ja-JP" sz="1200" dirty="0" smtClean="0"/>
              <a:t>URL</a:t>
            </a:r>
            <a:r>
              <a:rPr lang="ja-JP" altLang="ja-JP" sz="1200" dirty="0" smtClean="0"/>
              <a:t>：</a:t>
            </a:r>
            <a:r>
              <a:rPr lang="en-US" altLang="ja-JP" sz="1200" dirty="0" smtClean="0"/>
              <a:t>https://forms.gle/y9GSL1RxTDiabz6LA</a:t>
            </a:r>
            <a:endParaRPr lang="ja-JP" altLang="en-US" sz="1200" dirty="0"/>
          </a:p>
        </p:txBody>
      </p:sp>
    </p:spTree>
    <p:extLst>
      <p:ext uri="{BB962C8B-B14F-4D97-AF65-F5344CB8AC3E}">
        <p14:creationId xmlns="" xmlns:p14="http://schemas.microsoft.com/office/powerpoint/2010/main" val="27818370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160</TotalTime>
  <Words>63</Words>
  <Application>Microsoft Office PowerPoint</Application>
  <PresentationFormat>A4 210 x 297 mm</PresentationFormat>
  <Paragraphs>29</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スライド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歯科医師・歯科衛生士の仕事について、知りたい・体験したいと思っている高校生の方を対象とした歯科衛生士体験を実施します！興味をお持ちの学生さんのお申込、お待ちしてます♪</dc:title>
  <dc:creator>千島　いずみ</dc:creator>
  <cp:lastModifiedBy>kp078</cp:lastModifiedBy>
  <cp:revision>30</cp:revision>
  <cp:lastPrinted>2021-09-25T00:30:15Z</cp:lastPrinted>
  <dcterms:created xsi:type="dcterms:W3CDTF">2018-12-29T02:21:45Z</dcterms:created>
  <dcterms:modified xsi:type="dcterms:W3CDTF">2022-06-22T05:52:27Z</dcterms:modified>
</cp:coreProperties>
</file>