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63" r:id="rId5"/>
  </p:sldIdLst>
  <p:sldSz cx="7559675" cy="10691813"/>
  <p:notesSz cx="6770688" cy="99028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6485F"/>
    <a:srgbClr val="E945A3"/>
    <a:srgbClr val="EE8291"/>
    <a:srgbClr val="ED9DBA"/>
    <a:srgbClr val="339933"/>
    <a:srgbClr val="33CC33"/>
    <a:srgbClr val="00FF00"/>
    <a:srgbClr val="CC3300"/>
    <a:srgbClr val="F8F0BE"/>
    <a:srgbClr val="F09AB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59" autoAdjust="0"/>
    <p:restoredTop sz="99666" autoAdjust="0"/>
  </p:normalViewPr>
  <p:slideViewPr>
    <p:cSldViewPr snapToGrid="0">
      <p:cViewPr varScale="1">
        <p:scale>
          <a:sx n="74" d="100"/>
          <a:sy n="74" d="100"/>
        </p:scale>
        <p:origin x="-3192" y="-114"/>
      </p:cViewPr>
      <p:guideLst>
        <p:guide orient="horz" pos="3367"/>
        <p:guide pos="2381"/>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6.jpeg"/><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cstate="print"/>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cstate="print"/>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cstate="print"/>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cstate="print"/>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xmlns=""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pPr/>
              <a:t>2023/10/25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pPr/>
              <a:t>&lt;#&gt;</a:t>
            </a:fld>
            <a:endParaRPr kumimoji="1" lang="ja-JP" altLang="en-US"/>
          </a:p>
        </p:txBody>
      </p:sp>
    </p:spTree>
    <p:extLst>
      <p:ext uri="{BB962C8B-B14F-4D97-AF65-F5344CB8AC3E}">
        <p14:creationId xmlns:p14="http://schemas.microsoft.com/office/powerpoint/2010/main" xmlns=""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pPr/>
              <a:t>2023/10/25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pPr/>
              <a:t>&lt;#&gt;</a:t>
            </a:fld>
            <a:endParaRPr kumimoji="1" lang="ja-JP" altLang="en-US"/>
          </a:p>
        </p:txBody>
      </p:sp>
    </p:spTree>
    <p:extLst>
      <p:ext uri="{BB962C8B-B14F-4D97-AF65-F5344CB8AC3E}">
        <p14:creationId xmlns:p14="http://schemas.microsoft.com/office/powerpoint/2010/main" xmlns=""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pPr/>
              <a:t>2023/10/25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pPr/>
              <a:t>&lt;#&gt;</a:t>
            </a:fld>
            <a:endParaRPr kumimoji="1" lang="ja-JP" altLang="en-US"/>
          </a:p>
        </p:txBody>
      </p:sp>
    </p:spTree>
    <p:extLst>
      <p:ext uri="{BB962C8B-B14F-4D97-AF65-F5344CB8AC3E}">
        <p14:creationId xmlns:p14="http://schemas.microsoft.com/office/powerpoint/2010/main" xmlns=""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cstate="print"/>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cstate="print"/>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cstate="print"/>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cstate="print"/>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cstate="print"/>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cstate="print"/>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cstate="print"/>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xmlns=""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cstate="print"/>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cstate="print"/>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cstate="print"/>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cstate="print"/>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cstate="print"/>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cstate="print"/>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xmlns=""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cstate="print"/>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cstate="print"/>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cstate="print"/>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cstate="print"/>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cstate="print"/>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xmlns=""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cstate="print"/>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cstate="print"/>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cstate="print"/>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cstate="print"/>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xmlns=""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cstate="print"/>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xmlns=""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pPr/>
              <a:t>2023/10/25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pPr/>
              <a:t>&lt;#&gt;</a:t>
            </a:fld>
            <a:endParaRPr kumimoji="1" lang="ja-JP" altLang="en-US"/>
          </a:p>
        </p:txBody>
      </p:sp>
    </p:spTree>
    <p:extLst>
      <p:ext uri="{BB962C8B-B14F-4D97-AF65-F5344CB8AC3E}">
        <p14:creationId xmlns:p14="http://schemas.microsoft.com/office/powerpoint/2010/main" xmlns=""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pPr/>
              <a:t>2023/10/25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pPr/>
              <a:t>&lt;#&gt;</a:t>
            </a:fld>
            <a:endParaRPr kumimoji="1" lang="ja-JP" altLang="en-US"/>
          </a:p>
        </p:txBody>
      </p:sp>
    </p:spTree>
    <p:extLst>
      <p:ext uri="{BB962C8B-B14F-4D97-AF65-F5344CB8AC3E}">
        <p14:creationId xmlns:p14="http://schemas.microsoft.com/office/powerpoint/2010/main" xmlns=""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pPr/>
              <a:t>2023/10/25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pPr/>
              <a:t>&lt;#&gt;</a:t>
            </a:fld>
            <a:endParaRPr kumimoji="1" lang="ja-JP" altLang="en-US"/>
          </a:p>
        </p:txBody>
      </p:sp>
    </p:spTree>
    <p:extLst>
      <p:ext uri="{BB962C8B-B14F-4D97-AF65-F5344CB8AC3E}">
        <p14:creationId xmlns:p14="http://schemas.microsoft.com/office/powerpoint/2010/main" xmlns=""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pPr/>
              <a:t>2023/10/25</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pPr/>
              <a:t>&lt;#&gt;</a:t>
            </a:fld>
            <a:endParaRPr kumimoji="1" lang="ja-JP" altLang="en-US"/>
          </a:p>
        </p:txBody>
      </p:sp>
    </p:spTree>
    <p:extLst>
      <p:ext uri="{BB962C8B-B14F-4D97-AF65-F5344CB8AC3E}">
        <p14:creationId xmlns:p14="http://schemas.microsoft.com/office/powerpoint/2010/main" xmlns=""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4" name="グループ化 113"/>
          <p:cNvGrpSpPr/>
          <p:nvPr/>
        </p:nvGrpSpPr>
        <p:grpSpPr>
          <a:xfrm>
            <a:off x="4404885" y="173122"/>
            <a:ext cx="2556601" cy="2055071"/>
            <a:chOff x="5434583" y="1967510"/>
            <a:chExt cx="1928250" cy="1928250"/>
          </a:xfrm>
          <a:effectLst>
            <a:outerShdw blurRad="50800" dist="38100" dir="2700000" algn="tl" rotWithShape="0">
              <a:prstClr val="black">
                <a:alpha val="40000"/>
              </a:prstClr>
            </a:outerShdw>
          </a:effectLst>
        </p:grpSpPr>
        <p:sp>
          <p:nvSpPr>
            <p:cNvPr id="115" name="円/楕円 114"/>
            <p:cNvSpPr/>
            <p:nvPr/>
          </p:nvSpPr>
          <p:spPr>
            <a:xfrm>
              <a:off x="5434583" y="1967510"/>
              <a:ext cx="1928250" cy="192825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円/楕円 115"/>
            <p:cNvSpPr/>
            <p:nvPr/>
          </p:nvSpPr>
          <p:spPr>
            <a:xfrm>
              <a:off x="5510783" y="2043710"/>
              <a:ext cx="1775850" cy="17758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7" name="テキスト プレースホルダー 116"/>
          <p:cNvSpPr>
            <a:spLocks noGrp="1"/>
          </p:cNvSpPr>
          <p:nvPr>
            <p:ph type="body" sz="quarter" idx="4294967295"/>
          </p:nvPr>
        </p:nvSpPr>
        <p:spPr>
          <a:xfrm>
            <a:off x="4950745" y="482430"/>
            <a:ext cx="2019300" cy="482600"/>
          </a:xfrm>
        </p:spPr>
        <p:txBody>
          <a:bodyPr>
            <a:normAutofit/>
          </a:bodyPr>
          <a:lstStyle/>
          <a:p>
            <a:pPr>
              <a:buNone/>
            </a:pPr>
            <a:r>
              <a:rPr lang="en-US" altLang="ja-JP" sz="2800" dirty="0">
                <a:latin typeface="HGP創英角ﾎﾟｯﾌﾟ体" pitchFamily="50" charset="-128"/>
                <a:ea typeface="HGP創英角ﾎﾟｯﾌﾟ体" pitchFamily="50" charset="-128"/>
              </a:rPr>
              <a:t>Vol</a:t>
            </a:r>
            <a:r>
              <a:rPr kumimoji="1" lang="en-US" altLang="ja-JP" sz="2800" dirty="0">
                <a:latin typeface="HGP創英角ﾎﾟｯﾌﾟ体" pitchFamily="50" charset="-128"/>
                <a:ea typeface="HGP創英角ﾎﾟｯﾌﾟ体" pitchFamily="50" charset="-128"/>
              </a:rPr>
              <a:t>291</a:t>
            </a:r>
          </a:p>
          <a:p>
            <a:pPr>
              <a:buNone/>
            </a:pPr>
            <a:endParaRPr lang="en-US" altLang="ja-JP" sz="2800" dirty="0">
              <a:latin typeface="HGP創英角ﾎﾟｯﾌﾟ体" pitchFamily="50" charset="-128"/>
              <a:ea typeface="HGP創英角ﾎﾟｯﾌﾟ体" pitchFamily="50" charset="-128"/>
            </a:endParaRPr>
          </a:p>
          <a:p>
            <a:pPr>
              <a:buNone/>
            </a:pPr>
            <a:endParaRPr kumimoji="1" lang="ja-JP" altLang="en-US" sz="2800" dirty="0">
              <a:latin typeface="HGP創英角ﾎﾟｯﾌﾟ体" pitchFamily="50" charset="-128"/>
              <a:ea typeface="HGP創英角ﾎﾟｯﾌﾟ体" pitchFamily="50" charset="-128"/>
            </a:endParaRPr>
          </a:p>
        </p:txBody>
      </p:sp>
      <p:sp>
        <p:nvSpPr>
          <p:cNvPr id="118" name="テキスト プレースホルダー 117"/>
          <p:cNvSpPr>
            <a:spLocks noGrp="1"/>
          </p:cNvSpPr>
          <p:nvPr>
            <p:ph type="body" sz="quarter" idx="4294967295"/>
          </p:nvPr>
        </p:nvSpPr>
        <p:spPr>
          <a:xfrm>
            <a:off x="4531659" y="886764"/>
            <a:ext cx="2420470" cy="482600"/>
          </a:xfrm>
        </p:spPr>
        <p:txBody>
          <a:bodyPr>
            <a:noAutofit/>
          </a:bodyPr>
          <a:lstStyle/>
          <a:p>
            <a:pPr>
              <a:buNone/>
            </a:pPr>
            <a:r>
              <a:rPr kumimoji="1" lang="en-US" altLang="ja-JP" sz="3200" b="1" dirty="0">
                <a:latin typeface="HGP創英角ﾎﾟｯﾌﾟ体" pitchFamily="50" charset="-128"/>
                <a:ea typeface="HGP創英角ﾎﾟｯﾌﾟ体" pitchFamily="50" charset="-128"/>
              </a:rPr>
              <a:t>2023.</a:t>
            </a:r>
            <a:r>
              <a:rPr lang="en-US" altLang="ja-JP" sz="3200" b="1" dirty="0">
                <a:latin typeface="HGP創英角ﾎﾟｯﾌﾟ体" pitchFamily="50" charset="-128"/>
                <a:ea typeface="HGP創英角ﾎﾟｯﾌﾟ体" pitchFamily="50" charset="-128"/>
              </a:rPr>
              <a:t>11.1</a:t>
            </a:r>
            <a:endParaRPr kumimoji="1" lang="ja-JP" altLang="en-US" sz="3200" b="1" dirty="0">
              <a:latin typeface="HGP創英角ﾎﾟｯﾌﾟ体" pitchFamily="50" charset="-128"/>
              <a:ea typeface="HGP創英角ﾎﾟｯﾌﾟ体" pitchFamily="50" charset="-128"/>
            </a:endParaRPr>
          </a:p>
        </p:txBody>
      </p:sp>
      <p:sp>
        <p:nvSpPr>
          <p:cNvPr id="119" name="テキスト プレースホルダー 118"/>
          <p:cNvSpPr>
            <a:spLocks noGrp="1"/>
          </p:cNvSpPr>
          <p:nvPr>
            <p:ph type="body" sz="quarter" idx="4294967295"/>
          </p:nvPr>
        </p:nvSpPr>
        <p:spPr>
          <a:xfrm>
            <a:off x="4777173" y="1406463"/>
            <a:ext cx="2019300" cy="482600"/>
          </a:xfrm>
        </p:spPr>
        <p:txBody>
          <a:bodyPr>
            <a:noAutofit/>
          </a:bodyPr>
          <a:lstStyle/>
          <a:p>
            <a:pPr>
              <a:buNone/>
            </a:pPr>
            <a:r>
              <a:rPr kumimoji="1" lang="ja-JP" altLang="en-US" sz="1600" b="1" dirty="0">
                <a:latin typeface="HGP創英角ﾎﾟｯﾌﾟ体" pitchFamily="50" charset="-128"/>
                <a:ea typeface="HGP創英角ﾎﾟｯﾌﾟ体" pitchFamily="50" charset="-128"/>
              </a:rPr>
              <a:t>医療生協さいたま</a:t>
            </a:r>
            <a:endParaRPr kumimoji="1" lang="en-US" altLang="ja-JP" sz="1600" b="1" dirty="0">
              <a:latin typeface="HGP創英角ﾎﾟｯﾌﾟ体" pitchFamily="50" charset="-128"/>
              <a:ea typeface="HGP創英角ﾎﾟｯﾌﾟ体" pitchFamily="50" charset="-128"/>
            </a:endParaRPr>
          </a:p>
          <a:p>
            <a:pPr>
              <a:buNone/>
            </a:pPr>
            <a:r>
              <a:rPr lang="ja-JP" altLang="en-US" sz="1600" b="1" dirty="0">
                <a:latin typeface="HGP創英角ﾎﾟｯﾌﾟ体" pitchFamily="50" charset="-128"/>
                <a:ea typeface="HGP創英角ﾎﾟｯﾌﾟ体" pitchFamily="50" charset="-128"/>
              </a:rPr>
              <a:t>     生協歯科</a:t>
            </a:r>
            <a:endParaRPr kumimoji="1" lang="ja-JP" altLang="en-US" sz="1600" b="1" dirty="0">
              <a:latin typeface="HGP創英角ﾎﾟｯﾌﾟ体" pitchFamily="50" charset="-128"/>
              <a:ea typeface="HGP創英角ﾎﾟｯﾌﾟ体" pitchFamily="50" charset="-128"/>
            </a:endParaRPr>
          </a:p>
        </p:txBody>
      </p:sp>
      <p:pic>
        <p:nvPicPr>
          <p:cNvPr id="139" name="図プレースホルダ 138" descr="こんにちは歯科.png"/>
          <p:cNvPicPr>
            <a:picLocks noGrp="1" noChangeAspect="1"/>
          </p:cNvPicPr>
          <p:nvPr>
            <p:ph type="pic" sz="quarter" idx="4294967295"/>
          </p:nvPr>
        </p:nvPicPr>
        <p:blipFill>
          <a:blip r:embed="rId2" cstate="print"/>
          <a:stretch>
            <a:fillRect/>
          </a:stretch>
        </p:blipFill>
        <p:spPr>
          <a:xfrm>
            <a:off x="369493" y="349580"/>
            <a:ext cx="3879466" cy="2325323"/>
          </a:xfrm>
        </p:spPr>
      </p:pic>
      <p:grpSp>
        <p:nvGrpSpPr>
          <p:cNvPr id="120" name="グループ化 119"/>
          <p:cNvGrpSpPr/>
          <p:nvPr/>
        </p:nvGrpSpPr>
        <p:grpSpPr>
          <a:xfrm>
            <a:off x="0" y="2782661"/>
            <a:ext cx="7559676" cy="50800"/>
            <a:chOff x="-1" y="1340847"/>
            <a:chExt cx="7559676" cy="50800"/>
          </a:xfrm>
        </p:grpSpPr>
        <p:cxnSp>
          <p:nvCxnSpPr>
            <p:cNvPr id="121" name="直線コネクタ 120"/>
            <p:cNvCxnSpPr/>
            <p:nvPr/>
          </p:nvCxnSpPr>
          <p:spPr>
            <a:xfrm>
              <a:off x="-1" y="1340847"/>
              <a:ext cx="7559676"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1" y="1391647"/>
              <a:ext cx="7559676"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134" name="図 133" descr="\\172.17.1.220\生協歯科\広報委員会★★★\2021年度　こんにちわ歯科原稿\QR コード関連\QRコード　生協歯科.jpg"/>
          <p:cNvPicPr/>
          <p:nvPr/>
        </p:nvPicPr>
        <p:blipFill>
          <a:blip r:embed="rId3" cstate="print"/>
          <a:srcRect/>
          <a:stretch>
            <a:fillRect/>
          </a:stretch>
        </p:blipFill>
        <p:spPr bwMode="auto">
          <a:xfrm>
            <a:off x="6566647" y="2093416"/>
            <a:ext cx="653303" cy="645459"/>
          </a:xfrm>
          <a:prstGeom prst="rect">
            <a:avLst/>
          </a:prstGeom>
          <a:noFill/>
          <a:ln w="9525">
            <a:noFill/>
            <a:miter lim="800000"/>
            <a:headEnd/>
            <a:tailEnd/>
          </a:ln>
        </p:spPr>
      </p:pic>
      <p:sp>
        <p:nvSpPr>
          <p:cNvPr id="13" name="テキスト ボックス 12"/>
          <p:cNvSpPr txBox="1"/>
          <p:nvPr/>
        </p:nvSpPr>
        <p:spPr>
          <a:xfrm>
            <a:off x="3929226" y="2206515"/>
            <a:ext cx="2652878" cy="523220"/>
          </a:xfrm>
          <a:prstGeom prst="rect">
            <a:avLst/>
          </a:prstGeom>
          <a:noFill/>
        </p:spPr>
        <p:txBody>
          <a:bodyPr wrap="square" rtlCol="0">
            <a:spAutoFit/>
          </a:bodyPr>
          <a:lstStyle/>
          <a:p>
            <a:r>
              <a:rPr kumimoji="1" lang="ja-JP" altLang="en-US" sz="1400" b="1" dirty="0">
                <a:latin typeface="HGP創英角ﾎﾟｯﾌﾟ体" pitchFamily="50" charset="-128"/>
                <a:ea typeface="HGP創英角ﾎﾟｯﾌﾟ体" pitchFamily="50" charset="-128"/>
              </a:rPr>
              <a:t>さいたま市緑区東浦和</a:t>
            </a:r>
            <a:r>
              <a:rPr kumimoji="1" lang="en-US" altLang="ja-JP" sz="1400" b="1" dirty="0">
                <a:latin typeface="HGP創英角ﾎﾟｯﾌﾟ体" pitchFamily="50" charset="-128"/>
                <a:ea typeface="HGP創英角ﾎﾟｯﾌﾟ体" pitchFamily="50" charset="-128"/>
              </a:rPr>
              <a:t>6-16-1</a:t>
            </a:r>
          </a:p>
          <a:p>
            <a:r>
              <a:rPr kumimoji="1" lang="ja-JP" altLang="en-US" sz="1400" b="1" dirty="0">
                <a:latin typeface="HGP創英角ﾎﾟｯﾌﾟ体" pitchFamily="50" charset="-128"/>
                <a:ea typeface="HGP創英角ﾎﾟｯﾌﾟ体" pitchFamily="50" charset="-128"/>
              </a:rPr>
              <a:t>　　　　</a:t>
            </a:r>
            <a:r>
              <a:rPr kumimoji="1" lang="en-US" altLang="ja-JP" sz="1400" b="1" dirty="0">
                <a:latin typeface="HGP創英角ﾎﾟｯﾌﾟ体" pitchFamily="50" charset="-128"/>
                <a:ea typeface="HGP創英角ﾎﾟｯﾌﾟ体" pitchFamily="50" charset="-128"/>
              </a:rPr>
              <a:t>TEL</a:t>
            </a:r>
            <a:r>
              <a:rPr kumimoji="1" lang="ja-JP" altLang="en-US" sz="1400" b="1" dirty="0">
                <a:latin typeface="HGP創英角ﾎﾟｯﾌﾟ体" pitchFamily="50" charset="-128"/>
                <a:ea typeface="HGP創英角ﾎﾟｯﾌﾟ体" pitchFamily="50" charset="-128"/>
              </a:rPr>
              <a:t>：</a:t>
            </a:r>
            <a:r>
              <a:rPr kumimoji="1" lang="en-US" altLang="ja-JP" sz="1400" b="1" dirty="0">
                <a:latin typeface="HGP創英角ﾎﾟｯﾌﾟ体" pitchFamily="50" charset="-128"/>
                <a:ea typeface="HGP創英角ﾎﾟｯﾌﾟ体" pitchFamily="50" charset="-128"/>
              </a:rPr>
              <a:t>048-810-6100</a:t>
            </a:r>
            <a:endParaRPr kumimoji="1" lang="ja-JP" altLang="en-US" sz="1400" b="1" dirty="0">
              <a:latin typeface="HGP創英角ﾎﾟｯﾌﾟ体" pitchFamily="50" charset="-128"/>
              <a:ea typeface="HGP創英角ﾎﾟｯﾌﾟ体" pitchFamily="50" charset="-128"/>
            </a:endParaRPr>
          </a:p>
        </p:txBody>
      </p:sp>
      <p:pic>
        <p:nvPicPr>
          <p:cNvPr id="40" name="図 39"/>
          <p:cNvPicPr>
            <a:picLocks noChangeAspect="1"/>
          </p:cNvPicPr>
          <p:nvPr/>
        </p:nvPicPr>
        <p:blipFill>
          <a:blip r:embed="rId4" cstate="print"/>
          <a:stretch>
            <a:fillRect/>
          </a:stretch>
        </p:blipFill>
        <p:spPr>
          <a:xfrm>
            <a:off x="32675992" y="32880299"/>
            <a:ext cx="2755417" cy="3896661"/>
          </a:xfrm>
          <a:prstGeom prst="rect">
            <a:avLst/>
          </a:prstGeom>
        </p:spPr>
      </p:pic>
      <p:sp>
        <p:nvSpPr>
          <p:cNvPr id="25" name="正方形/長方形 24"/>
          <p:cNvSpPr/>
          <p:nvPr/>
        </p:nvSpPr>
        <p:spPr>
          <a:xfrm>
            <a:off x="199332" y="2935699"/>
            <a:ext cx="7200392" cy="769441"/>
          </a:xfrm>
          <a:prstGeom prst="rect">
            <a:avLst/>
          </a:prstGeom>
          <a:solidFill>
            <a:schemeClr val="tx2">
              <a:lumMod val="20000"/>
              <a:lumOff val="80000"/>
            </a:schemeClr>
          </a:solidFill>
          <a:scene3d>
            <a:camera prst="orthographicFront"/>
            <a:lightRig rig="threePt" dir="t"/>
          </a:scene3d>
          <a:sp3d extrusionH="120650" contourW="12700">
            <a:bevelT w="171450" h="215900"/>
            <a:extrusionClr>
              <a:srgbClr val="FFFF00"/>
            </a:extrusionClr>
            <a:contourClr>
              <a:srgbClr val="FFFF00"/>
            </a:contourClr>
          </a:sp3d>
        </p:spPr>
        <p:txBody>
          <a:bodyPr wrap="square" lIns="91440" tIns="45720" rIns="91440" bIns="45720">
            <a:spAutoFit/>
          </a:bodyPr>
          <a:lstStyle/>
          <a:p>
            <a:pPr algn="ctr"/>
            <a:r>
              <a:rPr lang="ja-JP" altLang="en-US" sz="4400" b="1" cap="none" spc="0" dirty="0">
                <a:ln w="18415" cmpd="sng">
                  <a:solidFill>
                    <a:schemeClr val="tx2">
                      <a:lumMod val="75000"/>
                    </a:schemeClr>
                  </a:solidFill>
                  <a:prstDash val="solid"/>
                </a:ln>
                <a:solidFill>
                  <a:srgbClr val="FFFF00"/>
                </a:solidFill>
                <a:effectLst>
                  <a:outerShdw blurRad="63500" dir="3600000" algn="tl" rotWithShape="0">
                    <a:srgbClr val="000000">
                      <a:alpha val="70000"/>
                    </a:srgbClr>
                  </a:outerShdw>
                </a:effectLst>
              </a:rPr>
              <a:t>販売品</a:t>
            </a:r>
            <a:r>
              <a:rPr lang="ja-JP" altLang="en-US" sz="4400" b="1" dirty="0">
                <a:ln w="18415" cmpd="sng">
                  <a:solidFill>
                    <a:schemeClr val="tx2">
                      <a:lumMod val="75000"/>
                    </a:schemeClr>
                  </a:solidFill>
                  <a:prstDash val="solid"/>
                </a:ln>
                <a:solidFill>
                  <a:srgbClr val="FFFF00"/>
                </a:solidFill>
                <a:effectLst>
                  <a:outerShdw blurRad="63500" dir="3600000" algn="tl" rotWithShape="0">
                    <a:srgbClr val="000000">
                      <a:alpha val="70000"/>
                    </a:srgbClr>
                  </a:outerShdw>
                </a:effectLst>
              </a:rPr>
              <a:t>　割引</a:t>
            </a:r>
            <a:r>
              <a:rPr lang="ja-JP" altLang="en-US" sz="4400" b="1" cap="none" spc="0" dirty="0">
                <a:ln w="18415" cmpd="sng">
                  <a:solidFill>
                    <a:schemeClr val="tx2">
                      <a:lumMod val="75000"/>
                    </a:schemeClr>
                  </a:solidFill>
                  <a:prstDash val="solid"/>
                </a:ln>
                <a:solidFill>
                  <a:srgbClr val="FFFF00"/>
                </a:solidFill>
                <a:effectLst>
                  <a:outerShdw blurRad="63500" dir="3600000" algn="tl" rotWithShape="0">
                    <a:srgbClr val="000000">
                      <a:alpha val="70000"/>
                    </a:srgbClr>
                  </a:outerShdw>
                </a:effectLst>
              </a:rPr>
              <a:t>キャンペーン</a:t>
            </a:r>
          </a:p>
        </p:txBody>
      </p:sp>
      <p:sp>
        <p:nvSpPr>
          <p:cNvPr id="26" name="正方形/長方形 25"/>
          <p:cNvSpPr/>
          <p:nvPr/>
        </p:nvSpPr>
        <p:spPr>
          <a:xfrm>
            <a:off x="160756" y="4755630"/>
            <a:ext cx="4680519" cy="584775"/>
          </a:xfrm>
          <a:prstGeom prst="rect">
            <a:avLst/>
          </a:prstGeom>
          <a:solidFill>
            <a:schemeClr val="bg2"/>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n-US" altLang="ja-JP" sz="3200" dirty="0">
                <a:ln w="18415" cmpd="sng">
                  <a:solidFill>
                    <a:srgbClr val="FFC000"/>
                  </a:solidFill>
                  <a:prstDash val="solid"/>
                </a:ln>
                <a:solidFill>
                  <a:srgbClr val="FFFF00"/>
                </a:solidFill>
                <a:effectLst>
                  <a:glow rad="12700">
                    <a:schemeClr val="accent1">
                      <a:alpha val="40000"/>
                    </a:schemeClr>
                  </a:glow>
                  <a:outerShdw blurRad="63500" dir="3600000" algn="tl" rotWithShape="0">
                    <a:schemeClr val="tx1">
                      <a:alpha val="70000"/>
                    </a:schemeClr>
                  </a:outerShdw>
                </a:effectLst>
              </a:rPr>
              <a:t>11</a:t>
            </a:r>
            <a:r>
              <a:rPr lang="en-US" altLang="ja-JP" sz="3200" b="0" cap="none" spc="0" dirty="0">
                <a:ln w="18415" cmpd="sng">
                  <a:solidFill>
                    <a:srgbClr val="FFC000"/>
                  </a:solidFill>
                  <a:prstDash val="solid"/>
                </a:ln>
                <a:solidFill>
                  <a:srgbClr val="FFFF00"/>
                </a:solidFill>
                <a:effectLst>
                  <a:glow rad="12700">
                    <a:schemeClr val="accent1">
                      <a:alpha val="40000"/>
                    </a:schemeClr>
                  </a:glow>
                  <a:outerShdw blurRad="63500" dir="3600000" algn="tl" rotWithShape="0">
                    <a:schemeClr val="tx1">
                      <a:alpha val="70000"/>
                    </a:schemeClr>
                  </a:outerShdw>
                </a:effectLst>
              </a:rPr>
              <a:t>/1</a:t>
            </a:r>
            <a:r>
              <a:rPr lang="ja-JP" altLang="en-US" sz="3200" b="0" cap="none" spc="0" dirty="0">
                <a:ln w="18415" cmpd="sng">
                  <a:solidFill>
                    <a:srgbClr val="FFC000"/>
                  </a:solidFill>
                  <a:prstDash val="solid"/>
                </a:ln>
                <a:solidFill>
                  <a:srgbClr val="FFFF00"/>
                </a:solidFill>
                <a:effectLst>
                  <a:glow rad="12700">
                    <a:schemeClr val="accent1">
                      <a:alpha val="40000"/>
                    </a:schemeClr>
                  </a:glow>
                  <a:outerShdw blurRad="63500" dir="3600000" algn="tl" rotWithShape="0">
                    <a:schemeClr val="tx1">
                      <a:alpha val="70000"/>
                    </a:schemeClr>
                  </a:outerShdw>
                </a:effectLst>
              </a:rPr>
              <a:t>（</a:t>
            </a:r>
            <a:r>
              <a:rPr lang="ja-JP" altLang="en-US" sz="3200" dirty="0">
                <a:ln w="18415" cmpd="sng">
                  <a:solidFill>
                    <a:srgbClr val="FFC000"/>
                  </a:solidFill>
                  <a:prstDash val="solid"/>
                </a:ln>
                <a:solidFill>
                  <a:srgbClr val="FFFF00"/>
                </a:solidFill>
                <a:effectLst>
                  <a:glow rad="12700">
                    <a:schemeClr val="accent1">
                      <a:alpha val="40000"/>
                    </a:schemeClr>
                  </a:glow>
                  <a:outerShdw blurRad="63500" dir="3600000" algn="tl" rotWithShape="0">
                    <a:schemeClr val="tx1">
                      <a:alpha val="70000"/>
                    </a:schemeClr>
                  </a:outerShdw>
                </a:effectLst>
              </a:rPr>
              <a:t>水</a:t>
            </a:r>
            <a:r>
              <a:rPr lang="ja-JP" altLang="en-US" sz="3200" b="0" cap="none" spc="0" dirty="0">
                <a:ln w="18415" cmpd="sng">
                  <a:solidFill>
                    <a:srgbClr val="FFC000"/>
                  </a:solidFill>
                  <a:prstDash val="solid"/>
                </a:ln>
                <a:solidFill>
                  <a:srgbClr val="FFFF00"/>
                </a:solidFill>
                <a:effectLst>
                  <a:glow rad="12700">
                    <a:schemeClr val="accent1">
                      <a:alpha val="40000"/>
                    </a:schemeClr>
                  </a:glow>
                  <a:outerShdw blurRad="63500" dir="3600000" algn="tl" rotWithShape="0">
                    <a:schemeClr val="tx1">
                      <a:alpha val="70000"/>
                    </a:schemeClr>
                  </a:outerShdw>
                </a:effectLst>
              </a:rPr>
              <a:t>）～</a:t>
            </a:r>
            <a:r>
              <a:rPr lang="en-US" altLang="ja-JP" sz="3200" dirty="0">
                <a:ln w="18415" cmpd="sng">
                  <a:solidFill>
                    <a:srgbClr val="FFC000"/>
                  </a:solidFill>
                  <a:prstDash val="solid"/>
                </a:ln>
                <a:solidFill>
                  <a:srgbClr val="FFFF00"/>
                </a:solidFill>
                <a:effectLst>
                  <a:glow rad="12700">
                    <a:schemeClr val="accent1">
                      <a:alpha val="40000"/>
                    </a:schemeClr>
                  </a:glow>
                  <a:outerShdw blurRad="63500" dir="3600000" algn="tl" rotWithShape="0">
                    <a:schemeClr val="tx1">
                      <a:alpha val="70000"/>
                    </a:schemeClr>
                  </a:outerShdw>
                </a:effectLst>
              </a:rPr>
              <a:t>11</a:t>
            </a:r>
            <a:r>
              <a:rPr lang="en-US" altLang="ja-JP" sz="3200" b="0" cap="none" spc="0" dirty="0">
                <a:ln w="18415" cmpd="sng">
                  <a:solidFill>
                    <a:srgbClr val="FFC000"/>
                  </a:solidFill>
                  <a:prstDash val="solid"/>
                </a:ln>
                <a:solidFill>
                  <a:srgbClr val="FFFF00"/>
                </a:solidFill>
                <a:effectLst>
                  <a:glow rad="12700">
                    <a:schemeClr val="accent1">
                      <a:alpha val="40000"/>
                    </a:schemeClr>
                  </a:glow>
                  <a:outerShdw blurRad="63500" dir="3600000" algn="tl" rotWithShape="0">
                    <a:schemeClr val="tx1">
                      <a:alpha val="70000"/>
                    </a:schemeClr>
                  </a:outerShdw>
                </a:effectLst>
              </a:rPr>
              <a:t>/30</a:t>
            </a:r>
            <a:r>
              <a:rPr lang="ja-JP" altLang="en-US" sz="3200" b="0" cap="none" spc="0" dirty="0">
                <a:ln w="18415" cmpd="sng">
                  <a:solidFill>
                    <a:srgbClr val="FFC000"/>
                  </a:solidFill>
                  <a:prstDash val="solid"/>
                </a:ln>
                <a:solidFill>
                  <a:srgbClr val="FFFF00"/>
                </a:solidFill>
                <a:effectLst>
                  <a:glow rad="12700">
                    <a:schemeClr val="accent1">
                      <a:alpha val="40000"/>
                    </a:schemeClr>
                  </a:glow>
                  <a:outerShdw blurRad="63500" dir="3600000" algn="tl" rotWithShape="0">
                    <a:schemeClr val="tx1">
                      <a:alpha val="70000"/>
                    </a:schemeClr>
                  </a:outerShdw>
                </a:effectLst>
              </a:rPr>
              <a:t>（木）</a:t>
            </a:r>
          </a:p>
        </p:txBody>
      </p:sp>
      <p:sp>
        <p:nvSpPr>
          <p:cNvPr id="28" name="角丸四角形 27"/>
          <p:cNvSpPr/>
          <p:nvPr/>
        </p:nvSpPr>
        <p:spPr>
          <a:xfrm>
            <a:off x="245889" y="5424501"/>
            <a:ext cx="4710314" cy="1859963"/>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968188" y="5674343"/>
            <a:ext cx="3986159" cy="1446550"/>
          </a:xfrm>
          <a:prstGeom prst="rect">
            <a:avLst/>
          </a:prstGeom>
        </p:spPr>
        <p:txBody>
          <a:bodyPr wrap="square">
            <a:spAutoFit/>
          </a:bodyPr>
          <a:lstStyle/>
          <a:p>
            <a:r>
              <a:rPr lang="ja-JP" altLang="en-US" sz="1400" b="1" dirty="0"/>
              <a:t>ステインフリーの　</a:t>
            </a:r>
            <a:r>
              <a:rPr lang="ja-JP" altLang="en-US" b="1" dirty="0"/>
              <a:t>　　　　　　　　　　　　　　　　　　　　　</a:t>
            </a:r>
            <a:r>
              <a:rPr lang="ja-JP" altLang="en-US" b="1" dirty="0">
                <a:ln w="10160">
                  <a:solidFill>
                    <a:schemeClr val="accent5"/>
                  </a:solidFill>
                  <a:prstDash val="solid"/>
                </a:ln>
                <a:solidFill>
                  <a:schemeClr val="tx2">
                    <a:lumMod val="75000"/>
                  </a:schemeClr>
                </a:solidFill>
                <a:effectLst>
                  <a:outerShdw blurRad="38100" dist="22860" dir="5400000" algn="tl" rotWithShape="0">
                    <a:srgbClr val="000000">
                      <a:alpha val="30000"/>
                    </a:srgbClr>
                  </a:outerShdw>
                </a:effectLst>
              </a:rPr>
              <a:t>キレイな白い歯</a:t>
            </a:r>
            <a:r>
              <a:rPr lang="ja-JP" altLang="en-US" b="1" dirty="0">
                <a:ln w="10160">
                  <a:solidFill>
                    <a:schemeClr val="accent5"/>
                  </a:solidFill>
                  <a:prstDash val="solid"/>
                </a:ln>
                <a:solidFill>
                  <a:schemeClr val="tx2">
                    <a:lumMod val="60000"/>
                    <a:lumOff val="40000"/>
                  </a:schemeClr>
                </a:solidFill>
                <a:effectLst>
                  <a:outerShdw blurRad="38100" dist="22860" dir="5400000" algn="tl" rotWithShape="0">
                    <a:srgbClr val="000000">
                      <a:alpha val="30000"/>
                    </a:srgbClr>
                  </a:outerShdw>
                </a:effectLst>
              </a:rPr>
              <a:t>にしません？</a:t>
            </a:r>
            <a:r>
              <a:rPr lang="ja-JP" altLang="en-US" b="1" dirty="0">
                <a:solidFill>
                  <a:schemeClr val="tx2">
                    <a:lumMod val="60000"/>
                    <a:lumOff val="40000"/>
                  </a:schemeClr>
                </a:solidFill>
              </a:rPr>
              <a:t>　　　　　　　　　　　　　</a:t>
            </a:r>
            <a:r>
              <a:rPr lang="ja-JP" altLang="en-US" sz="3200" b="1" dirty="0">
                <a:solidFill>
                  <a:schemeClr val="tx2">
                    <a:lumMod val="60000"/>
                    <a:lumOff val="40000"/>
                  </a:schemeClr>
                </a:solidFill>
              </a:rPr>
              <a:t>ルシェロホワイト</a:t>
            </a:r>
            <a:r>
              <a:rPr lang="ja-JP" altLang="en-US" b="1" dirty="0">
                <a:ln>
                  <a:solidFill>
                    <a:schemeClr val="tx2">
                      <a:lumMod val="75000"/>
                    </a:schemeClr>
                  </a:solidFill>
                </a:ln>
              </a:rPr>
              <a:t>　　　　　　　　　　　</a:t>
            </a:r>
            <a:r>
              <a:rPr lang="ja-JP" altLang="en-US" b="1" dirty="0"/>
              <a:t>　通常</a:t>
            </a:r>
            <a:r>
              <a:rPr lang="en-US" altLang="ja-JP" b="1" dirty="0"/>
              <a:t>1980</a:t>
            </a:r>
            <a:r>
              <a:rPr lang="ja-JP" altLang="en-US" b="1" dirty="0"/>
              <a:t>  </a:t>
            </a:r>
            <a:r>
              <a:rPr lang="ja-JP" altLang="ja-JP" b="1" dirty="0"/>
              <a:t>円→</a:t>
            </a:r>
            <a:r>
              <a:rPr lang="ja-JP" altLang="en-US" sz="2000" b="1" dirty="0">
                <a:ln w="22225">
                  <a:solidFill>
                    <a:srgbClr val="FFC000"/>
                  </a:solidFill>
                  <a:prstDash val="solid"/>
                </a:ln>
                <a:solidFill>
                  <a:srgbClr val="FF0000"/>
                </a:solidFill>
              </a:rPr>
              <a:t>　 </a:t>
            </a:r>
            <a:r>
              <a:rPr lang="en-US" altLang="ja-JP" sz="2000" b="1" dirty="0">
                <a:ln w="22225">
                  <a:solidFill>
                    <a:srgbClr val="FFC000"/>
                  </a:solidFill>
                  <a:prstDash val="solid"/>
                </a:ln>
                <a:solidFill>
                  <a:srgbClr val="FF0000"/>
                </a:solidFill>
              </a:rPr>
              <a:t>1600</a:t>
            </a:r>
            <a:r>
              <a:rPr lang="ja-JP" altLang="ja-JP" sz="2000" b="1" dirty="0">
                <a:ln w="22225">
                  <a:solidFill>
                    <a:srgbClr val="FFC000"/>
                  </a:solidFill>
                  <a:prstDash val="solid"/>
                </a:ln>
                <a:solidFill>
                  <a:srgbClr val="FF0000"/>
                </a:solidFill>
              </a:rPr>
              <a:t>円（税込）</a:t>
            </a:r>
            <a:endParaRPr lang="ja-JP" altLang="en-US" dirty="0"/>
          </a:p>
        </p:txBody>
      </p:sp>
      <p:pic>
        <p:nvPicPr>
          <p:cNvPr id="31" name="図 30" descr="http://www.lion-dent.com/dental/tools/download/dental/d_03.jpg"/>
          <p:cNvPicPr/>
          <p:nvPr/>
        </p:nvPicPr>
        <p:blipFill>
          <a:blip r:embed="rId5" cstate="print"/>
          <a:srcRect/>
          <a:stretch>
            <a:fillRect/>
          </a:stretch>
        </p:blipFill>
        <p:spPr bwMode="auto">
          <a:xfrm>
            <a:off x="345782" y="5601661"/>
            <a:ext cx="698580" cy="492184"/>
          </a:xfrm>
          <a:prstGeom prst="rect">
            <a:avLst/>
          </a:prstGeom>
          <a:noFill/>
        </p:spPr>
      </p:pic>
      <p:pic>
        <p:nvPicPr>
          <p:cNvPr id="27" name="図 26" descr="ruscello-1000-2.jpg"/>
          <p:cNvPicPr>
            <a:picLocks noChangeAspect="1"/>
          </p:cNvPicPr>
          <p:nvPr/>
        </p:nvPicPr>
        <p:blipFill>
          <a:blip r:embed="rId6" cstate="print"/>
          <a:stretch>
            <a:fillRect/>
          </a:stretch>
        </p:blipFill>
        <p:spPr>
          <a:xfrm>
            <a:off x="4986937" y="4671612"/>
            <a:ext cx="2342235" cy="2651272"/>
          </a:xfrm>
          <a:prstGeom prst="rect">
            <a:avLst/>
          </a:prstGeom>
          <a:ln>
            <a:noFill/>
          </a:ln>
          <a:effectLst>
            <a:softEdge rad="112500"/>
          </a:effectLst>
        </p:spPr>
      </p:pic>
      <p:sp>
        <p:nvSpPr>
          <p:cNvPr id="32" name="角丸四角形 31"/>
          <p:cNvSpPr/>
          <p:nvPr/>
        </p:nvSpPr>
        <p:spPr>
          <a:xfrm>
            <a:off x="238204" y="7368988"/>
            <a:ext cx="5271247" cy="11218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538323" y="7449480"/>
            <a:ext cx="4871235" cy="1292662"/>
          </a:xfrm>
          <a:prstGeom prst="rect">
            <a:avLst/>
          </a:prstGeom>
        </p:spPr>
        <p:txBody>
          <a:bodyPr wrap="square">
            <a:spAutoFit/>
          </a:bodyPr>
          <a:lstStyle/>
          <a:p>
            <a:r>
              <a:rPr lang="en-US" altLang="ja-JP" sz="2000" b="1" dirty="0">
                <a:ln w="10160">
                  <a:solidFill>
                    <a:schemeClr val="tx2">
                      <a:lumMod val="75000"/>
                    </a:schemeClr>
                  </a:solidFill>
                  <a:prstDash val="solid"/>
                </a:ln>
                <a:solidFill>
                  <a:schemeClr val="tx2">
                    <a:lumMod val="40000"/>
                    <a:lumOff val="60000"/>
                  </a:schemeClr>
                </a:solidFill>
                <a:effectLst>
                  <a:outerShdw blurRad="38100" dist="38100" dir="2700000" algn="tl">
                    <a:srgbClr val="000000">
                      <a:alpha val="43137"/>
                    </a:srgbClr>
                  </a:outerShdw>
                </a:effectLst>
              </a:rPr>
              <a:t>           </a:t>
            </a:r>
            <a:r>
              <a:rPr lang="ja-JP" altLang="ja-JP" sz="2000" b="1" dirty="0">
                <a:ln w="10160">
                  <a:solidFill>
                    <a:schemeClr val="tx2">
                      <a:lumMod val="75000"/>
                    </a:schemeClr>
                  </a:solidFill>
                  <a:prstDash val="solid"/>
                </a:ln>
                <a:solidFill>
                  <a:schemeClr val="tx2">
                    <a:lumMod val="40000"/>
                    <a:lumOff val="60000"/>
                  </a:schemeClr>
                </a:solidFill>
                <a:effectLst>
                  <a:outerShdw blurRad="38100" dist="38100" dir="2700000" algn="tl">
                    <a:srgbClr val="000000">
                      <a:alpha val="43137"/>
                    </a:srgbClr>
                  </a:outerShdw>
                </a:effectLst>
              </a:rPr>
              <a:t>販売品</a:t>
            </a:r>
            <a:r>
              <a:rPr lang="ja-JP" altLang="ja-JP" sz="2000" b="1" dirty="0">
                <a:solidFill>
                  <a:srgbClr val="00B0F0"/>
                </a:solidFill>
                <a:effectLst>
                  <a:outerShdw blurRad="38100" dist="38100" dir="2700000" algn="tl">
                    <a:srgbClr val="000000">
                      <a:alpha val="43137"/>
                    </a:srgbClr>
                  </a:outerShdw>
                </a:effectLst>
              </a:rPr>
              <a:t>　</a:t>
            </a:r>
            <a:r>
              <a:rPr lang="ja-JP" altLang="ja-JP" sz="2400" b="1" dirty="0">
                <a:ln w="22225">
                  <a:solidFill>
                    <a:srgbClr val="FFC000"/>
                  </a:solidFill>
                  <a:prstDash val="solid"/>
                </a:ln>
                <a:solidFill>
                  <a:srgbClr val="FF0000"/>
                </a:solidFill>
                <a:effectLst>
                  <a:outerShdw blurRad="38100" dist="38100" dir="2700000" algn="tl">
                    <a:srgbClr val="000000">
                      <a:alpha val="43137"/>
                    </a:srgbClr>
                  </a:outerShdw>
                </a:effectLst>
              </a:rPr>
              <a:t>全品</a:t>
            </a:r>
            <a:r>
              <a:rPr lang="en-US" altLang="ja-JP" sz="2400" b="1" dirty="0">
                <a:ln w="22225">
                  <a:solidFill>
                    <a:srgbClr val="FFC000"/>
                  </a:solidFill>
                  <a:prstDash val="solid"/>
                </a:ln>
                <a:solidFill>
                  <a:srgbClr val="FF0000"/>
                </a:solidFill>
                <a:effectLst>
                  <a:outerShdw blurRad="38100" dist="38100" dir="2700000" algn="tl">
                    <a:srgbClr val="000000">
                      <a:alpha val="43137"/>
                    </a:srgbClr>
                  </a:outerShdw>
                </a:effectLst>
              </a:rPr>
              <a:t>50</a:t>
            </a:r>
            <a:r>
              <a:rPr lang="ja-JP" altLang="ja-JP" sz="2400" b="1" dirty="0">
                <a:ln w="22225">
                  <a:solidFill>
                    <a:srgbClr val="FFC000"/>
                  </a:solidFill>
                  <a:prstDash val="solid"/>
                </a:ln>
                <a:solidFill>
                  <a:srgbClr val="FF0000"/>
                </a:solidFill>
                <a:effectLst>
                  <a:outerShdw blurRad="38100" dist="38100" dir="2700000" algn="tl">
                    <a:srgbClr val="000000">
                      <a:alpha val="43137"/>
                    </a:srgbClr>
                  </a:outerShdw>
                </a:effectLst>
              </a:rPr>
              <a:t>円引き</a:t>
            </a:r>
            <a:r>
              <a:rPr lang="ja-JP" altLang="ja-JP" sz="2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
            </a:r>
            <a:br>
              <a:rPr lang="ja-JP" altLang="ja-JP" sz="2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br>
            <a:r>
              <a:rPr lang="ja-JP" altLang="ja-JP" b="1" dirty="0">
                <a:effectLst>
                  <a:outerShdw blurRad="38100" dist="38100" dir="2700000" algn="tl">
                    <a:srgbClr val="000000">
                      <a:alpha val="43137"/>
                    </a:srgbClr>
                  </a:outerShdw>
                </a:effectLst>
              </a:rPr>
              <a:t>※</a:t>
            </a:r>
            <a:r>
              <a:rPr lang="ja-JP" altLang="en-US" b="1" dirty="0">
                <a:effectLst>
                  <a:outerShdw blurRad="38100" dist="38100" dir="2700000" algn="tl">
                    <a:srgbClr val="000000">
                      <a:alpha val="43137"/>
                    </a:srgbClr>
                  </a:outerShdw>
                </a:effectLst>
              </a:rPr>
              <a:t>　</a:t>
            </a:r>
            <a:r>
              <a:rPr lang="ja-JP" altLang="ja-JP" b="1" dirty="0">
                <a:effectLst>
                  <a:outerShdw blurRad="38100" dist="38100" dir="2700000" algn="tl">
                    <a:srgbClr val="000000">
                      <a:alpha val="43137"/>
                    </a:srgbClr>
                  </a:outerShdw>
                </a:effectLst>
              </a:rPr>
              <a:t>バラ売り歯間ブラシとバラ売りウルトラフロス</a:t>
            </a:r>
            <a:r>
              <a:rPr lang="ja-JP" altLang="en-US" b="1" dirty="0">
                <a:effectLst>
                  <a:outerShdw blurRad="38100" dist="38100" dir="2700000" algn="tl">
                    <a:srgbClr val="000000">
                      <a:alpha val="43137"/>
                    </a:srgbClr>
                  </a:outerShdw>
                </a:effectLst>
              </a:rPr>
              <a:t>、</a:t>
            </a:r>
            <a:r>
              <a:rPr lang="ja-JP" altLang="ja-JP" b="1" dirty="0">
                <a:effectLst>
                  <a:outerShdw blurRad="38100" dist="38100" dir="2700000" algn="tl">
                    <a:srgbClr val="000000">
                      <a:alpha val="43137"/>
                    </a:srgbClr>
                  </a:outerShdw>
                </a:effectLst>
              </a:rPr>
              <a:t/>
            </a:r>
            <a:br>
              <a:rPr lang="ja-JP" altLang="ja-JP" b="1" dirty="0">
                <a:effectLst>
                  <a:outerShdw blurRad="38100" dist="38100" dir="2700000" algn="tl">
                    <a:srgbClr val="000000">
                      <a:alpha val="43137"/>
                    </a:srgbClr>
                  </a:outerShdw>
                </a:effectLst>
              </a:rPr>
            </a:br>
            <a:r>
              <a:rPr lang="ja-JP" altLang="ja-JP" b="1" dirty="0">
                <a:effectLst>
                  <a:outerShdw blurRad="38100" dist="38100" dir="2700000" algn="tl">
                    <a:srgbClr val="000000">
                      <a:alpha val="43137"/>
                    </a:srgbClr>
                  </a:outerShdw>
                </a:effectLst>
              </a:rPr>
              <a:t>テ</a:t>
            </a:r>
            <a:r>
              <a:rPr lang="ja-JP" altLang="en-US" b="1" dirty="0" err="1">
                <a:effectLst>
                  <a:outerShdw blurRad="38100" dist="38100" dir="2700000" algn="tl">
                    <a:srgbClr val="000000">
                      <a:alpha val="43137"/>
                    </a:srgbClr>
                  </a:outerShdw>
                </a:effectLst>
              </a:rPr>
              <a:t>ぺ</a:t>
            </a:r>
            <a:r>
              <a:rPr lang="ja-JP" altLang="en-US" b="1" dirty="0">
                <a:effectLst>
                  <a:outerShdw blurRad="38100" dist="38100" dir="2700000" algn="tl">
                    <a:srgbClr val="000000">
                      <a:alpha val="43137"/>
                    </a:srgbClr>
                  </a:outerShdw>
                </a:effectLst>
              </a:rPr>
              <a:t>シリーズは</a:t>
            </a:r>
            <a:r>
              <a:rPr lang="ja-JP" altLang="ja-JP" b="1" dirty="0">
                <a:effectLst>
                  <a:outerShdw blurRad="38100" dist="38100" dir="2700000" algn="tl">
                    <a:srgbClr val="000000">
                      <a:alpha val="43137"/>
                    </a:srgbClr>
                  </a:outerShdw>
                </a:effectLst>
              </a:rPr>
              <a:t>対象外</a:t>
            </a:r>
            <a:r>
              <a:rPr lang="ja-JP" altLang="en-US" b="1" dirty="0"/>
              <a:t>　</a:t>
            </a:r>
            <a:r>
              <a:rPr lang="en-US" altLang="ja-JP" b="1" dirty="0"/>
              <a:t/>
            </a:r>
            <a:br>
              <a:rPr lang="en-US" altLang="ja-JP" b="1" dirty="0"/>
            </a:br>
            <a:endParaRPr lang="ja-JP" altLang="en-US" dirty="0"/>
          </a:p>
        </p:txBody>
      </p:sp>
      <p:sp>
        <p:nvSpPr>
          <p:cNvPr id="34" name="角丸四角形 33"/>
          <p:cNvSpPr/>
          <p:nvPr/>
        </p:nvSpPr>
        <p:spPr>
          <a:xfrm>
            <a:off x="261257" y="8614144"/>
            <a:ext cx="5255879" cy="65280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1179372" y="8771922"/>
            <a:ext cx="3648756" cy="400110"/>
          </a:xfrm>
          <a:prstGeom prst="rect">
            <a:avLst/>
          </a:prstGeom>
        </p:spPr>
        <p:txBody>
          <a:bodyPr wrap="none">
            <a:spAutoFit/>
          </a:bodyPr>
          <a:lstStyle/>
          <a:p>
            <a:r>
              <a:rPr lang="ja-JP" altLang="en-US" b="1" dirty="0">
                <a:ln>
                  <a:solidFill>
                    <a:schemeClr val="tx2">
                      <a:lumMod val="75000"/>
                    </a:schemeClr>
                  </a:solidFill>
                </a:ln>
                <a:solidFill>
                  <a:schemeClr val="accent1">
                    <a:lumMod val="60000"/>
                    <a:lumOff val="40000"/>
                  </a:schemeClr>
                </a:solidFill>
              </a:rPr>
              <a:t>歯磨剤（歯磨き粉</a:t>
            </a:r>
            <a:r>
              <a:rPr lang="ja-JP" altLang="en-US" b="1" dirty="0">
                <a:ln>
                  <a:solidFill>
                    <a:schemeClr val="tx2">
                      <a:lumMod val="75000"/>
                    </a:schemeClr>
                  </a:solidFill>
                </a:ln>
                <a:solidFill>
                  <a:schemeClr val="accent1">
                    <a:lumMod val="60000"/>
                    <a:lumOff val="40000"/>
                  </a:schemeClr>
                </a:solidFill>
                <a:effectLst>
                  <a:outerShdw blurRad="38100" dist="38100" dir="2700000" algn="tl">
                    <a:srgbClr val="000000">
                      <a:alpha val="43137"/>
                    </a:srgbClr>
                  </a:outerShdw>
                </a:effectLst>
              </a:rPr>
              <a:t>）</a:t>
            </a:r>
            <a:r>
              <a:rPr lang="ja-JP" altLang="en-US" sz="2000" b="1" dirty="0">
                <a:ln w="18000">
                  <a:solidFill>
                    <a:srgbClr val="FFC000"/>
                  </a:solidFill>
                  <a:prstDash val="solid"/>
                  <a:miter lim="800000"/>
                </a:ln>
                <a:solidFill>
                  <a:srgbClr val="FF0000"/>
                </a:solidFill>
                <a:effectLst>
                  <a:outerShdw blurRad="25500" dist="23000" dir="7020000" algn="tl">
                    <a:srgbClr val="000000">
                      <a:alpha val="50000"/>
                    </a:srgbClr>
                  </a:outerShdw>
                </a:effectLst>
              </a:rPr>
              <a:t>全品</a:t>
            </a:r>
            <a:r>
              <a:rPr lang="en-US" altLang="ja-JP" sz="2000" b="1" dirty="0">
                <a:ln w="18000">
                  <a:solidFill>
                    <a:srgbClr val="FFC000"/>
                  </a:solidFill>
                  <a:prstDash val="solid"/>
                  <a:miter lim="800000"/>
                </a:ln>
                <a:solidFill>
                  <a:srgbClr val="FF0000"/>
                </a:solidFill>
                <a:effectLst>
                  <a:outerShdw blurRad="25500" dist="23000" dir="7020000" algn="tl">
                    <a:srgbClr val="000000">
                      <a:alpha val="50000"/>
                    </a:srgbClr>
                  </a:outerShdw>
                </a:effectLst>
              </a:rPr>
              <a:t>100</a:t>
            </a:r>
            <a:r>
              <a:rPr lang="ja-JP" altLang="en-US" sz="2000" b="1" dirty="0">
                <a:ln w="18000">
                  <a:solidFill>
                    <a:srgbClr val="FFC000"/>
                  </a:solidFill>
                  <a:prstDash val="solid"/>
                  <a:miter lim="800000"/>
                </a:ln>
                <a:solidFill>
                  <a:srgbClr val="FF0000"/>
                </a:solidFill>
                <a:effectLst>
                  <a:outerShdw blurRad="25500" dist="23000" dir="7020000" algn="tl">
                    <a:srgbClr val="000000">
                      <a:alpha val="50000"/>
                    </a:srgbClr>
                  </a:outerShdw>
                </a:effectLst>
              </a:rPr>
              <a:t>円引き</a:t>
            </a:r>
            <a:endParaRPr lang="ja-JP" altLang="en-US" dirty="0"/>
          </a:p>
        </p:txBody>
      </p:sp>
      <p:sp>
        <p:nvSpPr>
          <p:cNvPr id="36" name="角丸四角形 35"/>
          <p:cNvSpPr/>
          <p:nvPr/>
        </p:nvSpPr>
        <p:spPr>
          <a:xfrm>
            <a:off x="253572" y="9346960"/>
            <a:ext cx="5801445" cy="10264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p:cNvSpPr/>
          <p:nvPr/>
        </p:nvSpPr>
        <p:spPr>
          <a:xfrm>
            <a:off x="545566" y="9535886"/>
            <a:ext cx="5601661" cy="800219"/>
          </a:xfrm>
          <a:prstGeom prst="rect">
            <a:avLst/>
          </a:prstGeom>
        </p:spPr>
        <p:txBody>
          <a:bodyPr wrap="square">
            <a:spAutoFit/>
          </a:bodyPr>
          <a:lstStyle/>
          <a:p>
            <a:r>
              <a:rPr lang="ja-JP" altLang="ja-JP" sz="2400" b="1" dirty="0">
                <a:ln w="10160">
                  <a:solidFill>
                    <a:schemeClr val="tx2">
                      <a:lumMod val="75000"/>
                    </a:schemeClr>
                  </a:solidFill>
                  <a:prstDash val="solid"/>
                </a:ln>
                <a:solidFill>
                  <a:schemeClr val="tx2">
                    <a:lumMod val="40000"/>
                    <a:lumOff val="60000"/>
                  </a:schemeClr>
                </a:solidFill>
              </a:rPr>
              <a:t>歯ブラシ１箱</a:t>
            </a:r>
            <a:r>
              <a:rPr lang="en-US" altLang="ja-JP" sz="2400" b="1" dirty="0">
                <a:ln w="10160">
                  <a:solidFill>
                    <a:schemeClr val="tx2">
                      <a:lumMod val="75000"/>
                    </a:schemeClr>
                  </a:solidFill>
                  <a:prstDash val="solid"/>
                </a:ln>
                <a:solidFill>
                  <a:schemeClr val="tx2">
                    <a:lumMod val="40000"/>
                    <a:lumOff val="60000"/>
                  </a:schemeClr>
                </a:solidFill>
              </a:rPr>
              <a:t>(20</a:t>
            </a:r>
            <a:r>
              <a:rPr lang="ja-JP" altLang="ja-JP" sz="2400" b="1" dirty="0">
                <a:ln w="10160">
                  <a:solidFill>
                    <a:schemeClr val="tx2">
                      <a:lumMod val="75000"/>
                    </a:schemeClr>
                  </a:solidFill>
                  <a:prstDash val="solid"/>
                </a:ln>
                <a:solidFill>
                  <a:schemeClr val="tx2">
                    <a:lumMod val="40000"/>
                    <a:lumOff val="60000"/>
                  </a:schemeClr>
                </a:solidFill>
              </a:rPr>
              <a:t>本入り</a:t>
            </a:r>
            <a:r>
              <a:rPr lang="en-US" altLang="ja-JP" sz="2400" b="1" dirty="0">
                <a:ln w="10160">
                  <a:solidFill>
                    <a:schemeClr val="tx2">
                      <a:lumMod val="75000"/>
                    </a:schemeClr>
                  </a:solidFill>
                  <a:prstDash val="solid"/>
                </a:ln>
                <a:solidFill>
                  <a:schemeClr val="tx2">
                    <a:lumMod val="40000"/>
                    <a:lumOff val="60000"/>
                  </a:schemeClr>
                </a:solidFill>
              </a:rPr>
              <a:t>)</a:t>
            </a:r>
            <a:r>
              <a:rPr lang="ja-JP" altLang="ja-JP" sz="2400" b="1" dirty="0">
                <a:ln>
                  <a:solidFill>
                    <a:schemeClr val="tx2">
                      <a:lumMod val="75000"/>
                    </a:schemeClr>
                  </a:solidFill>
                </a:ln>
                <a:solidFill>
                  <a:schemeClr val="tx2">
                    <a:lumMod val="40000"/>
                    <a:lumOff val="60000"/>
                  </a:schemeClr>
                </a:solidFill>
              </a:rPr>
              <a:t>→</a:t>
            </a:r>
            <a:r>
              <a:rPr lang="en-US" altLang="ja-JP" sz="2800" b="1" dirty="0">
                <a:ln w="22225">
                  <a:solidFill>
                    <a:srgbClr val="FFC000"/>
                  </a:solidFill>
                  <a:prstDash val="solid"/>
                </a:ln>
                <a:solidFill>
                  <a:srgbClr val="FF0000"/>
                </a:solidFill>
              </a:rPr>
              <a:t>1300</a:t>
            </a:r>
            <a:r>
              <a:rPr lang="ja-JP" altLang="ja-JP" sz="2800" b="1" dirty="0">
                <a:ln w="22225">
                  <a:solidFill>
                    <a:srgbClr val="FFC000"/>
                  </a:solidFill>
                  <a:prstDash val="solid"/>
                </a:ln>
                <a:solidFill>
                  <a:srgbClr val="FF0000"/>
                </a:solidFill>
              </a:rPr>
              <a:t>円引き</a:t>
            </a:r>
            <a:r>
              <a:rPr lang="ja-JP" altLang="ja-JP" sz="2800" b="1" dirty="0">
                <a:ln w="22225">
                  <a:solidFill>
                    <a:schemeClr val="accent2"/>
                  </a:solidFill>
                  <a:prstDash val="solid"/>
                </a:ln>
                <a:solidFill>
                  <a:schemeClr val="accent2">
                    <a:lumMod val="40000"/>
                    <a:lumOff val="60000"/>
                  </a:schemeClr>
                </a:solidFill>
              </a:rPr>
              <a:t/>
            </a:r>
            <a:br>
              <a:rPr lang="ja-JP" altLang="ja-JP" sz="2800" b="1" dirty="0">
                <a:ln w="22225">
                  <a:solidFill>
                    <a:schemeClr val="accent2"/>
                  </a:solidFill>
                  <a:prstDash val="solid"/>
                </a:ln>
                <a:solidFill>
                  <a:schemeClr val="accent2">
                    <a:lumMod val="40000"/>
                    <a:lumOff val="60000"/>
                  </a:schemeClr>
                </a:solidFill>
              </a:rPr>
            </a:br>
            <a:r>
              <a:rPr lang="ja-JP" altLang="ja-JP" b="1" dirty="0"/>
              <a:t>※</a:t>
            </a:r>
            <a:r>
              <a:rPr lang="ja-JP" altLang="en-US" b="1" dirty="0"/>
              <a:t>　</a:t>
            </a:r>
            <a:r>
              <a:rPr lang="ja-JP" altLang="ja-JP" b="1" dirty="0"/>
              <a:t>要予約　キャンペーン期間中、購入予約の方対象</a:t>
            </a:r>
            <a:endParaRPr lang="ja-JP" altLang="en-US" dirty="0"/>
          </a:p>
        </p:txBody>
      </p:sp>
      <p:pic>
        <p:nvPicPr>
          <p:cNvPr id="38" name="コンテンツ プレースホルダー 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rot="4260000">
            <a:off x="5215342" y="8246436"/>
            <a:ext cx="2533822" cy="1117642"/>
          </a:xfrm>
          <a:prstGeom prst="rect">
            <a:avLst/>
          </a:prstGeom>
          <a:scene3d>
            <a:camera prst="orthographicFront">
              <a:rot lat="21299999" lon="0" rev="0"/>
            </a:camera>
            <a:lightRig rig="threePt" dir="t"/>
          </a:scene3d>
        </p:spPr>
      </p:pic>
      <p:pic>
        <p:nvPicPr>
          <p:cNvPr id="39" name="図 38" descr="http://www.lion-dent.com/dental/tools/download/dental/d_03.jpg"/>
          <p:cNvPicPr/>
          <p:nvPr/>
        </p:nvPicPr>
        <p:blipFill>
          <a:blip r:embed="rId5" cstate="print"/>
          <a:srcRect/>
          <a:stretch>
            <a:fillRect/>
          </a:stretch>
        </p:blipFill>
        <p:spPr bwMode="auto">
          <a:xfrm>
            <a:off x="310532" y="8719837"/>
            <a:ext cx="786337" cy="515497"/>
          </a:xfrm>
          <a:prstGeom prst="rect">
            <a:avLst/>
          </a:prstGeom>
          <a:noFill/>
        </p:spPr>
      </p:pic>
      <p:pic>
        <p:nvPicPr>
          <p:cNvPr id="41" name="図 40" descr="http://www.lion-dent.com/dental/tools/download/dental/d_03.jpg"/>
          <p:cNvPicPr/>
          <p:nvPr/>
        </p:nvPicPr>
        <p:blipFill>
          <a:blip r:embed="rId5" cstate="print"/>
          <a:srcRect/>
          <a:stretch>
            <a:fillRect/>
          </a:stretch>
        </p:blipFill>
        <p:spPr bwMode="auto">
          <a:xfrm>
            <a:off x="368833" y="7476565"/>
            <a:ext cx="514831" cy="345781"/>
          </a:xfrm>
          <a:prstGeom prst="rect">
            <a:avLst/>
          </a:prstGeom>
          <a:noFill/>
        </p:spPr>
      </p:pic>
      <p:pic>
        <p:nvPicPr>
          <p:cNvPr id="42" name="図 41" descr="http://www.lion-dent.com/dental/tools/download/dental/d_03.jpg"/>
          <p:cNvPicPr/>
          <p:nvPr/>
        </p:nvPicPr>
        <p:blipFill>
          <a:blip r:embed="rId5" cstate="print"/>
          <a:srcRect/>
          <a:stretch>
            <a:fillRect/>
          </a:stretch>
        </p:blipFill>
        <p:spPr bwMode="auto">
          <a:xfrm>
            <a:off x="339989" y="9397573"/>
            <a:ext cx="459150" cy="291994"/>
          </a:xfrm>
          <a:prstGeom prst="rect">
            <a:avLst/>
          </a:prstGeom>
          <a:noFill/>
        </p:spPr>
      </p:pic>
      <p:sp>
        <p:nvSpPr>
          <p:cNvPr id="44" name="テキスト ボックス 43"/>
          <p:cNvSpPr txBox="1"/>
          <p:nvPr/>
        </p:nvSpPr>
        <p:spPr>
          <a:xfrm>
            <a:off x="230521" y="3765176"/>
            <a:ext cx="7100047" cy="1015663"/>
          </a:xfrm>
          <a:prstGeom prst="rect">
            <a:avLst/>
          </a:prstGeom>
          <a:noFill/>
        </p:spPr>
        <p:txBody>
          <a:bodyPr wrap="square" rtlCol="0">
            <a:spAutoFit/>
          </a:bodyPr>
          <a:lstStyle/>
          <a:p>
            <a:r>
              <a:rPr kumimoji="1" lang="en-US" altLang="ja-JP" sz="1400" dirty="0"/>
              <a:t>11</a:t>
            </a:r>
            <a:r>
              <a:rPr kumimoji="1" lang="ja-JP" altLang="en-US" sz="1400" dirty="0"/>
              <a:t>月</a:t>
            </a:r>
            <a:r>
              <a:rPr kumimoji="1" lang="en-US" altLang="ja-JP" sz="1400" dirty="0"/>
              <a:t>8</a:t>
            </a:r>
            <a:r>
              <a:rPr kumimoji="1" lang="ja-JP" altLang="en-US" sz="1400" dirty="0"/>
              <a:t>日は</a:t>
            </a:r>
            <a:r>
              <a:rPr kumimoji="1" lang="ja-JP" altLang="en-US" sz="1600" b="1" dirty="0"/>
              <a:t>「いい歯の日」</a:t>
            </a:r>
            <a:r>
              <a:rPr kumimoji="1" lang="ja-JP" altLang="en-US" sz="1400" dirty="0"/>
              <a:t>です。このいい歯の日に合わせて、歯ブラシや歯磨き剤など</a:t>
            </a:r>
            <a:r>
              <a:rPr lang="ja-JP" altLang="en-US" sz="1400" dirty="0"/>
              <a:t>、</a:t>
            </a:r>
            <a:r>
              <a:rPr kumimoji="1" lang="ja-JP" altLang="en-US" sz="1600" u="sng" dirty="0"/>
              <a:t>生協歯科で販売している歯科グッズの割引キャンペーンをおこないます。</a:t>
            </a:r>
            <a:r>
              <a:rPr kumimoji="1" lang="ja-JP" altLang="en-US" sz="1400" dirty="0"/>
              <a:t>ぜひこの機会をご利用ください。　　　　　　　　　</a:t>
            </a:r>
            <a:endParaRPr kumimoji="1" lang="en-US" altLang="ja-JP" sz="1400" dirty="0"/>
          </a:p>
          <a:p>
            <a:r>
              <a:rPr lang="ja-JP" altLang="en-US" sz="1400" dirty="0"/>
              <a:t>　　　　　　　　　　　　　　　　　　　</a:t>
            </a:r>
            <a:r>
              <a:rPr kumimoji="1" lang="en-US" altLang="ja-JP" sz="1400" dirty="0"/>
              <a:t>※</a:t>
            </a:r>
            <a:r>
              <a:rPr kumimoji="1" lang="ja-JP" altLang="en-US" sz="1400" dirty="0"/>
              <a:t>個人加入の組合員さんが対象です。</a:t>
            </a:r>
          </a:p>
        </p:txBody>
      </p:sp>
    </p:spTree>
    <p:extLst>
      <p:ext uri="{BB962C8B-B14F-4D97-AF65-F5344CB8AC3E}">
        <p14:creationId xmlns:p14="http://schemas.microsoft.com/office/powerpoint/2010/main" xmlns="" val="1615045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267626" y="772655"/>
            <a:ext cx="7111308" cy="4377271"/>
          </a:xfrm>
          <a:prstGeom prst="roundRect">
            <a:avLst>
              <a:gd name="adj" fmla="val 2255"/>
            </a:avLst>
          </a:prstGeom>
          <a:solidFill>
            <a:srgbClr val="00B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角丸四角形 61"/>
          <p:cNvSpPr/>
          <p:nvPr/>
        </p:nvSpPr>
        <p:spPr>
          <a:xfrm>
            <a:off x="160432" y="5492801"/>
            <a:ext cx="7238082" cy="4773068"/>
          </a:xfrm>
          <a:prstGeom prst="roundRect">
            <a:avLst>
              <a:gd name="adj" fmla="val 6643"/>
            </a:avLst>
          </a:prstGeom>
          <a:solidFill>
            <a:srgbClr val="F6C3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8" name="Group 4"/>
          <p:cNvGrpSpPr>
            <a:grpSpLocks noChangeAspect="1"/>
          </p:cNvGrpSpPr>
          <p:nvPr/>
        </p:nvGrpSpPr>
        <p:grpSpPr bwMode="auto">
          <a:xfrm>
            <a:off x="316361" y="969182"/>
            <a:ext cx="7136524" cy="4293097"/>
            <a:chOff x="298" y="1106"/>
            <a:chExt cx="2106" cy="1555"/>
          </a:xfrm>
          <a:effectLst>
            <a:outerShdw blurRad="50800" dist="50800" dir="2700000" algn="tl" rotWithShape="0">
              <a:prstClr val="black">
                <a:alpha val="20000"/>
              </a:prstClr>
            </a:outerShdw>
          </a:effectLst>
        </p:grpSpPr>
        <p:sp>
          <p:nvSpPr>
            <p:cNvPr id="69" name="Freeform 5"/>
            <p:cNvSpPr>
              <a:spLocks/>
            </p:cNvSpPr>
            <p:nvPr/>
          </p:nvSpPr>
          <p:spPr bwMode="auto">
            <a:xfrm>
              <a:off x="298" y="1106"/>
              <a:ext cx="2053" cy="1423"/>
            </a:xfrm>
            <a:custGeom>
              <a:avLst/>
              <a:gdLst>
                <a:gd name="T0" fmla="*/ 1828 w 2106"/>
                <a:gd name="T1" fmla="*/ 1556 h 1566"/>
                <a:gd name="T2" fmla="*/ 1682 w 2106"/>
                <a:gd name="T3" fmla="*/ 1558 h 1566"/>
                <a:gd name="T4" fmla="*/ 1536 w 2106"/>
                <a:gd name="T5" fmla="*/ 1566 h 1566"/>
                <a:gd name="T6" fmla="*/ 1390 w 2106"/>
                <a:gd name="T7" fmla="*/ 1564 h 1566"/>
                <a:gd name="T8" fmla="*/ 1244 w 2106"/>
                <a:gd name="T9" fmla="*/ 1562 h 1566"/>
                <a:gd name="T10" fmla="*/ 1098 w 2106"/>
                <a:gd name="T11" fmla="*/ 1558 h 1566"/>
                <a:gd name="T12" fmla="*/ 954 w 2106"/>
                <a:gd name="T13" fmla="*/ 1564 h 1566"/>
                <a:gd name="T14" fmla="*/ 808 w 2106"/>
                <a:gd name="T15" fmla="*/ 1566 h 1566"/>
                <a:gd name="T16" fmla="*/ 662 w 2106"/>
                <a:gd name="T17" fmla="*/ 1566 h 1566"/>
                <a:gd name="T18" fmla="*/ 516 w 2106"/>
                <a:gd name="T19" fmla="*/ 1554 h 1566"/>
                <a:gd name="T20" fmla="*/ 370 w 2106"/>
                <a:gd name="T21" fmla="*/ 1558 h 1566"/>
                <a:gd name="T22" fmla="*/ 224 w 2106"/>
                <a:gd name="T23" fmla="*/ 1554 h 1566"/>
                <a:gd name="T24" fmla="*/ 78 w 2106"/>
                <a:gd name="T25" fmla="*/ 1558 h 1566"/>
                <a:gd name="T26" fmla="*/ 10 w 2106"/>
                <a:gd name="T27" fmla="*/ 1490 h 1566"/>
                <a:gd name="T28" fmla="*/ 0 w 2106"/>
                <a:gd name="T29" fmla="*/ 1348 h 1566"/>
                <a:gd name="T30" fmla="*/ 2 w 2106"/>
                <a:gd name="T31" fmla="*/ 1208 h 1566"/>
                <a:gd name="T32" fmla="*/ 8 w 2106"/>
                <a:gd name="T33" fmla="*/ 1066 h 1566"/>
                <a:gd name="T34" fmla="*/ 10 w 2106"/>
                <a:gd name="T35" fmla="*/ 924 h 1566"/>
                <a:gd name="T36" fmla="*/ 4 w 2106"/>
                <a:gd name="T37" fmla="*/ 784 h 1566"/>
                <a:gd name="T38" fmla="*/ 0 w 2106"/>
                <a:gd name="T39" fmla="*/ 642 h 1566"/>
                <a:gd name="T40" fmla="*/ 4 w 2106"/>
                <a:gd name="T41" fmla="*/ 500 h 1566"/>
                <a:gd name="T42" fmla="*/ 12 w 2106"/>
                <a:gd name="T43" fmla="*/ 360 h 1566"/>
                <a:gd name="T44" fmla="*/ 4 w 2106"/>
                <a:gd name="T45" fmla="*/ 218 h 1566"/>
                <a:gd name="T46" fmla="*/ 8 w 2106"/>
                <a:gd name="T47" fmla="*/ 76 h 1566"/>
                <a:gd name="T48" fmla="*/ 78 w 2106"/>
                <a:gd name="T49" fmla="*/ 10 h 1566"/>
                <a:gd name="T50" fmla="*/ 222 w 2106"/>
                <a:gd name="T51" fmla="*/ 8 h 1566"/>
                <a:gd name="T52" fmla="*/ 368 w 2106"/>
                <a:gd name="T53" fmla="*/ 6 h 1566"/>
                <a:gd name="T54" fmla="*/ 512 w 2106"/>
                <a:gd name="T55" fmla="*/ 8 h 1566"/>
                <a:gd name="T56" fmla="*/ 656 w 2106"/>
                <a:gd name="T57" fmla="*/ 10 h 1566"/>
                <a:gd name="T58" fmla="*/ 800 w 2106"/>
                <a:gd name="T59" fmla="*/ 6 h 1566"/>
                <a:gd name="T60" fmla="*/ 944 w 2106"/>
                <a:gd name="T61" fmla="*/ 10 h 1566"/>
                <a:gd name="T62" fmla="*/ 1088 w 2106"/>
                <a:gd name="T63" fmla="*/ 4 h 1566"/>
                <a:gd name="T64" fmla="*/ 1234 w 2106"/>
                <a:gd name="T65" fmla="*/ 4 h 1566"/>
                <a:gd name="T66" fmla="*/ 1378 w 2106"/>
                <a:gd name="T67" fmla="*/ 10 h 1566"/>
                <a:gd name="T68" fmla="*/ 1522 w 2106"/>
                <a:gd name="T69" fmla="*/ 12 h 1566"/>
                <a:gd name="T70" fmla="*/ 1666 w 2106"/>
                <a:gd name="T71" fmla="*/ 8 h 1566"/>
                <a:gd name="T72" fmla="*/ 1810 w 2106"/>
                <a:gd name="T73" fmla="*/ 2 h 1566"/>
                <a:gd name="T74" fmla="*/ 1956 w 2106"/>
                <a:gd name="T75" fmla="*/ 4 h 1566"/>
                <a:gd name="T76" fmla="*/ 2102 w 2106"/>
                <a:gd name="T77" fmla="*/ 2 h 1566"/>
                <a:gd name="T78" fmla="*/ 2098 w 2106"/>
                <a:gd name="T79" fmla="*/ 150 h 1566"/>
                <a:gd name="T80" fmla="*/ 2106 w 2106"/>
                <a:gd name="T81" fmla="*/ 294 h 1566"/>
                <a:gd name="T82" fmla="*/ 2098 w 2106"/>
                <a:gd name="T83" fmla="*/ 438 h 1566"/>
                <a:gd name="T84" fmla="*/ 2106 w 2106"/>
                <a:gd name="T85" fmla="*/ 582 h 1566"/>
                <a:gd name="T86" fmla="*/ 2094 w 2106"/>
                <a:gd name="T87" fmla="*/ 726 h 1566"/>
                <a:gd name="T88" fmla="*/ 2106 w 2106"/>
                <a:gd name="T89" fmla="*/ 870 h 1566"/>
                <a:gd name="T90" fmla="*/ 2096 w 2106"/>
                <a:gd name="T91" fmla="*/ 1014 h 1566"/>
                <a:gd name="T92" fmla="*/ 2094 w 2106"/>
                <a:gd name="T93" fmla="*/ 1158 h 1566"/>
                <a:gd name="T94" fmla="*/ 2102 w 2106"/>
                <a:gd name="T95" fmla="*/ 1302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06" h="1566">
                  <a:moveTo>
                    <a:pt x="1900" y="1564"/>
                  </a:moveTo>
                  <a:lnTo>
                    <a:pt x="1828" y="1556"/>
                  </a:lnTo>
                  <a:lnTo>
                    <a:pt x="1754" y="1558"/>
                  </a:lnTo>
                  <a:lnTo>
                    <a:pt x="1682" y="1558"/>
                  </a:lnTo>
                  <a:lnTo>
                    <a:pt x="1608" y="1562"/>
                  </a:lnTo>
                  <a:lnTo>
                    <a:pt x="1536" y="1566"/>
                  </a:lnTo>
                  <a:lnTo>
                    <a:pt x="1464" y="1558"/>
                  </a:lnTo>
                  <a:lnTo>
                    <a:pt x="1390" y="1564"/>
                  </a:lnTo>
                  <a:lnTo>
                    <a:pt x="1318" y="1560"/>
                  </a:lnTo>
                  <a:lnTo>
                    <a:pt x="1244" y="1562"/>
                  </a:lnTo>
                  <a:lnTo>
                    <a:pt x="1172" y="1562"/>
                  </a:lnTo>
                  <a:lnTo>
                    <a:pt x="1098" y="1558"/>
                  </a:lnTo>
                  <a:lnTo>
                    <a:pt x="1026" y="1562"/>
                  </a:lnTo>
                  <a:lnTo>
                    <a:pt x="954" y="1564"/>
                  </a:lnTo>
                  <a:lnTo>
                    <a:pt x="880" y="1560"/>
                  </a:lnTo>
                  <a:lnTo>
                    <a:pt x="808" y="1566"/>
                  </a:lnTo>
                  <a:lnTo>
                    <a:pt x="734" y="1566"/>
                  </a:lnTo>
                  <a:lnTo>
                    <a:pt x="662" y="1566"/>
                  </a:lnTo>
                  <a:lnTo>
                    <a:pt x="590" y="1560"/>
                  </a:lnTo>
                  <a:lnTo>
                    <a:pt x="516" y="1554"/>
                  </a:lnTo>
                  <a:lnTo>
                    <a:pt x="444" y="1556"/>
                  </a:lnTo>
                  <a:lnTo>
                    <a:pt x="370" y="1558"/>
                  </a:lnTo>
                  <a:lnTo>
                    <a:pt x="298" y="1560"/>
                  </a:lnTo>
                  <a:lnTo>
                    <a:pt x="224" y="1554"/>
                  </a:lnTo>
                  <a:lnTo>
                    <a:pt x="152" y="1556"/>
                  </a:lnTo>
                  <a:lnTo>
                    <a:pt x="78" y="1558"/>
                  </a:lnTo>
                  <a:lnTo>
                    <a:pt x="10" y="1556"/>
                  </a:lnTo>
                  <a:lnTo>
                    <a:pt x="10" y="1490"/>
                  </a:lnTo>
                  <a:lnTo>
                    <a:pt x="6" y="1420"/>
                  </a:lnTo>
                  <a:lnTo>
                    <a:pt x="0" y="1348"/>
                  </a:lnTo>
                  <a:lnTo>
                    <a:pt x="4" y="1278"/>
                  </a:lnTo>
                  <a:lnTo>
                    <a:pt x="2" y="1208"/>
                  </a:lnTo>
                  <a:lnTo>
                    <a:pt x="2" y="1136"/>
                  </a:lnTo>
                  <a:lnTo>
                    <a:pt x="8" y="1066"/>
                  </a:lnTo>
                  <a:lnTo>
                    <a:pt x="8" y="996"/>
                  </a:lnTo>
                  <a:lnTo>
                    <a:pt x="10" y="924"/>
                  </a:lnTo>
                  <a:lnTo>
                    <a:pt x="6" y="854"/>
                  </a:lnTo>
                  <a:lnTo>
                    <a:pt x="4" y="784"/>
                  </a:lnTo>
                  <a:lnTo>
                    <a:pt x="6" y="712"/>
                  </a:lnTo>
                  <a:lnTo>
                    <a:pt x="0" y="642"/>
                  </a:lnTo>
                  <a:lnTo>
                    <a:pt x="6" y="572"/>
                  </a:lnTo>
                  <a:lnTo>
                    <a:pt x="4" y="500"/>
                  </a:lnTo>
                  <a:lnTo>
                    <a:pt x="6" y="430"/>
                  </a:lnTo>
                  <a:lnTo>
                    <a:pt x="12" y="360"/>
                  </a:lnTo>
                  <a:lnTo>
                    <a:pt x="2" y="288"/>
                  </a:lnTo>
                  <a:lnTo>
                    <a:pt x="4" y="218"/>
                  </a:lnTo>
                  <a:lnTo>
                    <a:pt x="10" y="148"/>
                  </a:lnTo>
                  <a:lnTo>
                    <a:pt x="8" y="76"/>
                  </a:lnTo>
                  <a:lnTo>
                    <a:pt x="4" y="4"/>
                  </a:lnTo>
                  <a:lnTo>
                    <a:pt x="78" y="10"/>
                  </a:lnTo>
                  <a:lnTo>
                    <a:pt x="150" y="8"/>
                  </a:lnTo>
                  <a:lnTo>
                    <a:pt x="222" y="8"/>
                  </a:lnTo>
                  <a:lnTo>
                    <a:pt x="294" y="4"/>
                  </a:lnTo>
                  <a:lnTo>
                    <a:pt x="368" y="6"/>
                  </a:lnTo>
                  <a:lnTo>
                    <a:pt x="440" y="8"/>
                  </a:lnTo>
                  <a:lnTo>
                    <a:pt x="512" y="8"/>
                  </a:lnTo>
                  <a:lnTo>
                    <a:pt x="584" y="2"/>
                  </a:lnTo>
                  <a:lnTo>
                    <a:pt x="656" y="10"/>
                  </a:lnTo>
                  <a:lnTo>
                    <a:pt x="728" y="10"/>
                  </a:lnTo>
                  <a:lnTo>
                    <a:pt x="800" y="6"/>
                  </a:lnTo>
                  <a:lnTo>
                    <a:pt x="872" y="6"/>
                  </a:lnTo>
                  <a:lnTo>
                    <a:pt x="944" y="10"/>
                  </a:lnTo>
                  <a:lnTo>
                    <a:pt x="1016" y="10"/>
                  </a:lnTo>
                  <a:lnTo>
                    <a:pt x="1088" y="4"/>
                  </a:lnTo>
                  <a:lnTo>
                    <a:pt x="1160" y="10"/>
                  </a:lnTo>
                  <a:lnTo>
                    <a:pt x="1234" y="4"/>
                  </a:lnTo>
                  <a:lnTo>
                    <a:pt x="1306" y="8"/>
                  </a:lnTo>
                  <a:lnTo>
                    <a:pt x="1378" y="10"/>
                  </a:lnTo>
                  <a:lnTo>
                    <a:pt x="1450" y="2"/>
                  </a:lnTo>
                  <a:lnTo>
                    <a:pt x="1522" y="12"/>
                  </a:lnTo>
                  <a:lnTo>
                    <a:pt x="1594" y="0"/>
                  </a:lnTo>
                  <a:lnTo>
                    <a:pt x="1666" y="8"/>
                  </a:lnTo>
                  <a:lnTo>
                    <a:pt x="1738" y="10"/>
                  </a:lnTo>
                  <a:lnTo>
                    <a:pt x="1810" y="2"/>
                  </a:lnTo>
                  <a:lnTo>
                    <a:pt x="1884" y="4"/>
                  </a:lnTo>
                  <a:lnTo>
                    <a:pt x="1956" y="4"/>
                  </a:lnTo>
                  <a:lnTo>
                    <a:pt x="2028" y="2"/>
                  </a:lnTo>
                  <a:lnTo>
                    <a:pt x="2102" y="2"/>
                  </a:lnTo>
                  <a:lnTo>
                    <a:pt x="2106" y="78"/>
                  </a:lnTo>
                  <a:lnTo>
                    <a:pt x="2098" y="150"/>
                  </a:lnTo>
                  <a:lnTo>
                    <a:pt x="2094" y="222"/>
                  </a:lnTo>
                  <a:lnTo>
                    <a:pt x="2106" y="294"/>
                  </a:lnTo>
                  <a:lnTo>
                    <a:pt x="2098" y="366"/>
                  </a:lnTo>
                  <a:lnTo>
                    <a:pt x="2098" y="438"/>
                  </a:lnTo>
                  <a:lnTo>
                    <a:pt x="2100" y="510"/>
                  </a:lnTo>
                  <a:lnTo>
                    <a:pt x="2106" y="582"/>
                  </a:lnTo>
                  <a:lnTo>
                    <a:pt x="2094" y="654"/>
                  </a:lnTo>
                  <a:lnTo>
                    <a:pt x="2094" y="726"/>
                  </a:lnTo>
                  <a:lnTo>
                    <a:pt x="2098" y="798"/>
                  </a:lnTo>
                  <a:lnTo>
                    <a:pt x="2106" y="870"/>
                  </a:lnTo>
                  <a:lnTo>
                    <a:pt x="2096" y="942"/>
                  </a:lnTo>
                  <a:lnTo>
                    <a:pt x="2096" y="1014"/>
                  </a:lnTo>
                  <a:lnTo>
                    <a:pt x="2104" y="1086"/>
                  </a:lnTo>
                  <a:lnTo>
                    <a:pt x="2094" y="1158"/>
                  </a:lnTo>
                  <a:lnTo>
                    <a:pt x="2104" y="1230"/>
                  </a:lnTo>
                  <a:lnTo>
                    <a:pt x="2102" y="1302"/>
                  </a:lnTo>
                  <a:lnTo>
                    <a:pt x="1900" y="1564"/>
                  </a:lnTo>
                  <a:close/>
                </a:path>
              </a:pathLst>
            </a:custGeom>
            <a:solidFill>
              <a:srgbClr val="F7F8F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6"/>
            <p:cNvSpPr>
              <a:spLocks/>
            </p:cNvSpPr>
            <p:nvPr/>
          </p:nvSpPr>
          <p:spPr bwMode="auto">
            <a:xfrm>
              <a:off x="298" y="1124"/>
              <a:ext cx="2106" cy="1537"/>
            </a:xfrm>
            <a:custGeom>
              <a:avLst/>
              <a:gdLst>
                <a:gd name="T0" fmla="*/ 1828 w 2106"/>
                <a:gd name="T1" fmla="*/ 1556 h 1566"/>
                <a:gd name="T2" fmla="*/ 1682 w 2106"/>
                <a:gd name="T3" fmla="*/ 1558 h 1566"/>
                <a:gd name="T4" fmla="*/ 1536 w 2106"/>
                <a:gd name="T5" fmla="*/ 1566 h 1566"/>
                <a:gd name="T6" fmla="*/ 1390 w 2106"/>
                <a:gd name="T7" fmla="*/ 1564 h 1566"/>
                <a:gd name="T8" fmla="*/ 1244 w 2106"/>
                <a:gd name="T9" fmla="*/ 1562 h 1566"/>
                <a:gd name="T10" fmla="*/ 1098 w 2106"/>
                <a:gd name="T11" fmla="*/ 1558 h 1566"/>
                <a:gd name="T12" fmla="*/ 954 w 2106"/>
                <a:gd name="T13" fmla="*/ 1564 h 1566"/>
                <a:gd name="T14" fmla="*/ 808 w 2106"/>
                <a:gd name="T15" fmla="*/ 1566 h 1566"/>
                <a:gd name="T16" fmla="*/ 662 w 2106"/>
                <a:gd name="T17" fmla="*/ 1566 h 1566"/>
                <a:gd name="T18" fmla="*/ 516 w 2106"/>
                <a:gd name="T19" fmla="*/ 1554 h 1566"/>
                <a:gd name="T20" fmla="*/ 370 w 2106"/>
                <a:gd name="T21" fmla="*/ 1558 h 1566"/>
                <a:gd name="T22" fmla="*/ 224 w 2106"/>
                <a:gd name="T23" fmla="*/ 1554 h 1566"/>
                <a:gd name="T24" fmla="*/ 78 w 2106"/>
                <a:gd name="T25" fmla="*/ 1558 h 1566"/>
                <a:gd name="T26" fmla="*/ 10 w 2106"/>
                <a:gd name="T27" fmla="*/ 1490 h 1566"/>
                <a:gd name="T28" fmla="*/ 0 w 2106"/>
                <a:gd name="T29" fmla="*/ 1348 h 1566"/>
                <a:gd name="T30" fmla="*/ 2 w 2106"/>
                <a:gd name="T31" fmla="*/ 1208 h 1566"/>
                <a:gd name="T32" fmla="*/ 8 w 2106"/>
                <a:gd name="T33" fmla="*/ 1066 h 1566"/>
                <a:gd name="T34" fmla="*/ 10 w 2106"/>
                <a:gd name="T35" fmla="*/ 924 h 1566"/>
                <a:gd name="T36" fmla="*/ 4 w 2106"/>
                <a:gd name="T37" fmla="*/ 784 h 1566"/>
                <a:gd name="T38" fmla="*/ 0 w 2106"/>
                <a:gd name="T39" fmla="*/ 642 h 1566"/>
                <a:gd name="T40" fmla="*/ 4 w 2106"/>
                <a:gd name="T41" fmla="*/ 500 h 1566"/>
                <a:gd name="T42" fmla="*/ 12 w 2106"/>
                <a:gd name="T43" fmla="*/ 360 h 1566"/>
                <a:gd name="T44" fmla="*/ 4 w 2106"/>
                <a:gd name="T45" fmla="*/ 218 h 1566"/>
                <a:gd name="T46" fmla="*/ 8 w 2106"/>
                <a:gd name="T47" fmla="*/ 76 h 1566"/>
                <a:gd name="T48" fmla="*/ 78 w 2106"/>
                <a:gd name="T49" fmla="*/ 10 h 1566"/>
                <a:gd name="T50" fmla="*/ 222 w 2106"/>
                <a:gd name="T51" fmla="*/ 8 h 1566"/>
                <a:gd name="T52" fmla="*/ 368 w 2106"/>
                <a:gd name="T53" fmla="*/ 6 h 1566"/>
                <a:gd name="T54" fmla="*/ 512 w 2106"/>
                <a:gd name="T55" fmla="*/ 8 h 1566"/>
                <a:gd name="T56" fmla="*/ 656 w 2106"/>
                <a:gd name="T57" fmla="*/ 10 h 1566"/>
                <a:gd name="T58" fmla="*/ 800 w 2106"/>
                <a:gd name="T59" fmla="*/ 6 h 1566"/>
                <a:gd name="T60" fmla="*/ 944 w 2106"/>
                <a:gd name="T61" fmla="*/ 10 h 1566"/>
                <a:gd name="T62" fmla="*/ 1088 w 2106"/>
                <a:gd name="T63" fmla="*/ 4 h 1566"/>
                <a:gd name="T64" fmla="*/ 1234 w 2106"/>
                <a:gd name="T65" fmla="*/ 4 h 1566"/>
                <a:gd name="T66" fmla="*/ 1378 w 2106"/>
                <a:gd name="T67" fmla="*/ 10 h 1566"/>
                <a:gd name="T68" fmla="*/ 1522 w 2106"/>
                <a:gd name="T69" fmla="*/ 12 h 1566"/>
                <a:gd name="T70" fmla="*/ 1666 w 2106"/>
                <a:gd name="T71" fmla="*/ 8 h 1566"/>
                <a:gd name="T72" fmla="*/ 1810 w 2106"/>
                <a:gd name="T73" fmla="*/ 2 h 1566"/>
                <a:gd name="T74" fmla="*/ 1956 w 2106"/>
                <a:gd name="T75" fmla="*/ 4 h 1566"/>
                <a:gd name="T76" fmla="*/ 2102 w 2106"/>
                <a:gd name="T77" fmla="*/ 2 h 1566"/>
                <a:gd name="T78" fmla="*/ 2098 w 2106"/>
                <a:gd name="T79" fmla="*/ 150 h 1566"/>
                <a:gd name="T80" fmla="*/ 2106 w 2106"/>
                <a:gd name="T81" fmla="*/ 294 h 1566"/>
                <a:gd name="T82" fmla="*/ 2098 w 2106"/>
                <a:gd name="T83" fmla="*/ 438 h 1566"/>
                <a:gd name="T84" fmla="*/ 2106 w 2106"/>
                <a:gd name="T85" fmla="*/ 582 h 1566"/>
                <a:gd name="T86" fmla="*/ 2094 w 2106"/>
                <a:gd name="T87" fmla="*/ 726 h 1566"/>
                <a:gd name="T88" fmla="*/ 2106 w 2106"/>
                <a:gd name="T89" fmla="*/ 870 h 1566"/>
                <a:gd name="T90" fmla="*/ 2096 w 2106"/>
                <a:gd name="T91" fmla="*/ 1014 h 1566"/>
                <a:gd name="T92" fmla="*/ 2094 w 2106"/>
                <a:gd name="T93" fmla="*/ 1158 h 1566"/>
                <a:gd name="T94" fmla="*/ 2102 w 2106"/>
                <a:gd name="T95" fmla="*/ 1302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06" h="1566">
                  <a:moveTo>
                    <a:pt x="1900" y="1564"/>
                  </a:moveTo>
                  <a:lnTo>
                    <a:pt x="1828" y="1556"/>
                  </a:lnTo>
                  <a:lnTo>
                    <a:pt x="1754" y="1558"/>
                  </a:lnTo>
                  <a:lnTo>
                    <a:pt x="1682" y="1558"/>
                  </a:lnTo>
                  <a:lnTo>
                    <a:pt x="1608" y="1562"/>
                  </a:lnTo>
                  <a:lnTo>
                    <a:pt x="1536" y="1566"/>
                  </a:lnTo>
                  <a:lnTo>
                    <a:pt x="1464" y="1558"/>
                  </a:lnTo>
                  <a:lnTo>
                    <a:pt x="1390" y="1564"/>
                  </a:lnTo>
                  <a:lnTo>
                    <a:pt x="1318" y="1560"/>
                  </a:lnTo>
                  <a:lnTo>
                    <a:pt x="1244" y="1562"/>
                  </a:lnTo>
                  <a:lnTo>
                    <a:pt x="1172" y="1562"/>
                  </a:lnTo>
                  <a:lnTo>
                    <a:pt x="1098" y="1558"/>
                  </a:lnTo>
                  <a:lnTo>
                    <a:pt x="1026" y="1562"/>
                  </a:lnTo>
                  <a:lnTo>
                    <a:pt x="954" y="1564"/>
                  </a:lnTo>
                  <a:lnTo>
                    <a:pt x="880" y="1560"/>
                  </a:lnTo>
                  <a:lnTo>
                    <a:pt x="808" y="1566"/>
                  </a:lnTo>
                  <a:lnTo>
                    <a:pt x="734" y="1566"/>
                  </a:lnTo>
                  <a:lnTo>
                    <a:pt x="662" y="1566"/>
                  </a:lnTo>
                  <a:lnTo>
                    <a:pt x="590" y="1560"/>
                  </a:lnTo>
                  <a:lnTo>
                    <a:pt x="516" y="1554"/>
                  </a:lnTo>
                  <a:lnTo>
                    <a:pt x="444" y="1556"/>
                  </a:lnTo>
                  <a:lnTo>
                    <a:pt x="370" y="1558"/>
                  </a:lnTo>
                  <a:lnTo>
                    <a:pt x="298" y="1560"/>
                  </a:lnTo>
                  <a:lnTo>
                    <a:pt x="224" y="1554"/>
                  </a:lnTo>
                  <a:lnTo>
                    <a:pt x="152" y="1556"/>
                  </a:lnTo>
                  <a:lnTo>
                    <a:pt x="78" y="1558"/>
                  </a:lnTo>
                  <a:lnTo>
                    <a:pt x="10" y="1556"/>
                  </a:lnTo>
                  <a:lnTo>
                    <a:pt x="10" y="1490"/>
                  </a:lnTo>
                  <a:lnTo>
                    <a:pt x="6" y="1420"/>
                  </a:lnTo>
                  <a:lnTo>
                    <a:pt x="0" y="1348"/>
                  </a:lnTo>
                  <a:lnTo>
                    <a:pt x="4" y="1278"/>
                  </a:lnTo>
                  <a:lnTo>
                    <a:pt x="2" y="1208"/>
                  </a:lnTo>
                  <a:lnTo>
                    <a:pt x="2" y="1136"/>
                  </a:lnTo>
                  <a:lnTo>
                    <a:pt x="8" y="1066"/>
                  </a:lnTo>
                  <a:lnTo>
                    <a:pt x="8" y="996"/>
                  </a:lnTo>
                  <a:lnTo>
                    <a:pt x="10" y="924"/>
                  </a:lnTo>
                  <a:lnTo>
                    <a:pt x="6" y="854"/>
                  </a:lnTo>
                  <a:lnTo>
                    <a:pt x="4" y="784"/>
                  </a:lnTo>
                  <a:lnTo>
                    <a:pt x="6" y="712"/>
                  </a:lnTo>
                  <a:lnTo>
                    <a:pt x="0" y="642"/>
                  </a:lnTo>
                  <a:lnTo>
                    <a:pt x="6" y="572"/>
                  </a:lnTo>
                  <a:lnTo>
                    <a:pt x="4" y="500"/>
                  </a:lnTo>
                  <a:lnTo>
                    <a:pt x="6" y="430"/>
                  </a:lnTo>
                  <a:lnTo>
                    <a:pt x="12" y="360"/>
                  </a:lnTo>
                  <a:lnTo>
                    <a:pt x="2" y="288"/>
                  </a:lnTo>
                  <a:lnTo>
                    <a:pt x="4" y="218"/>
                  </a:lnTo>
                  <a:lnTo>
                    <a:pt x="10" y="148"/>
                  </a:lnTo>
                  <a:lnTo>
                    <a:pt x="8" y="76"/>
                  </a:lnTo>
                  <a:lnTo>
                    <a:pt x="4" y="4"/>
                  </a:lnTo>
                  <a:lnTo>
                    <a:pt x="78" y="10"/>
                  </a:lnTo>
                  <a:lnTo>
                    <a:pt x="150" y="8"/>
                  </a:lnTo>
                  <a:lnTo>
                    <a:pt x="222" y="8"/>
                  </a:lnTo>
                  <a:lnTo>
                    <a:pt x="294" y="4"/>
                  </a:lnTo>
                  <a:lnTo>
                    <a:pt x="368" y="6"/>
                  </a:lnTo>
                  <a:lnTo>
                    <a:pt x="440" y="8"/>
                  </a:lnTo>
                  <a:lnTo>
                    <a:pt x="512" y="8"/>
                  </a:lnTo>
                  <a:lnTo>
                    <a:pt x="584" y="2"/>
                  </a:lnTo>
                  <a:lnTo>
                    <a:pt x="656" y="10"/>
                  </a:lnTo>
                  <a:lnTo>
                    <a:pt x="728" y="10"/>
                  </a:lnTo>
                  <a:lnTo>
                    <a:pt x="800" y="6"/>
                  </a:lnTo>
                  <a:lnTo>
                    <a:pt x="872" y="6"/>
                  </a:lnTo>
                  <a:lnTo>
                    <a:pt x="944" y="10"/>
                  </a:lnTo>
                  <a:lnTo>
                    <a:pt x="1016" y="10"/>
                  </a:lnTo>
                  <a:lnTo>
                    <a:pt x="1088" y="4"/>
                  </a:lnTo>
                  <a:lnTo>
                    <a:pt x="1160" y="10"/>
                  </a:lnTo>
                  <a:lnTo>
                    <a:pt x="1234" y="4"/>
                  </a:lnTo>
                  <a:lnTo>
                    <a:pt x="1306" y="8"/>
                  </a:lnTo>
                  <a:lnTo>
                    <a:pt x="1378" y="10"/>
                  </a:lnTo>
                  <a:lnTo>
                    <a:pt x="1450" y="2"/>
                  </a:lnTo>
                  <a:lnTo>
                    <a:pt x="1522" y="12"/>
                  </a:lnTo>
                  <a:lnTo>
                    <a:pt x="1594" y="0"/>
                  </a:lnTo>
                  <a:lnTo>
                    <a:pt x="1666" y="8"/>
                  </a:lnTo>
                  <a:lnTo>
                    <a:pt x="1738" y="10"/>
                  </a:lnTo>
                  <a:lnTo>
                    <a:pt x="1810" y="2"/>
                  </a:lnTo>
                  <a:lnTo>
                    <a:pt x="1884" y="4"/>
                  </a:lnTo>
                  <a:lnTo>
                    <a:pt x="1956" y="4"/>
                  </a:lnTo>
                  <a:lnTo>
                    <a:pt x="2028" y="2"/>
                  </a:lnTo>
                  <a:lnTo>
                    <a:pt x="2102" y="2"/>
                  </a:lnTo>
                  <a:lnTo>
                    <a:pt x="2106" y="78"/>
                  </a:lnTo>
                  <a:lnTo>
                    <a:pt x="2098" y="150"/>
                  </a:lnTo>
                  <a:lnTo>
                    <a:pt x="2094" y="222"/>
                  </a:lnTo>
                  <a:lnTo>
                    <a:pt x="2106" y="294"/>
                  </a:lnTo>
                  <a:lnTo>
                    <a:pt x="2098" y="366"/>
                  </a:lnTo>
                  <a:lnTo>
                    <a:pt x="2098" y="438"/>
                  </a:lnTo>
                  <a:lnTo>
                    <a:pt x="2100" y="510"/>
                  </a:lnTo>
                  <a:lnTo>
                    <a:pt x="2106" y="582"/>
                  </a:lnTo>
                  <a:lnTo>
                    <a:pt x="2094" y="654"/>
                  </a:lnTo>
                  <a:lnTo>
                    <a:pt x="2094" y="726"/>
                  </a:lnTo>
                  <a:lnTo>
                    <a:pt x="2098" y="798"/>
                  </a:lnTo>
                  <a:lnTo>
                    <a:pt x="2106" y="870"/>
                  </a:lnTo>
                  <a:lnTo>
                    <a:pt x="2096" y="942"/>
                  </a:lnTo>
                  <a:lnTo>
                    <a:pt x="2096" y="1014"/>
                  </a:lnTo>
                  <a:lnTo>
                    <a:pt x="2104" y="1086"/>
                  </a:lnTo>
                  <a:lnTo>
                    <a:pt x="2094" y="1158"/>
                  </a:lnTo>
                  <a:lnTo>
                    <a:pt x="2104" y="1230"/>
                  </a:lnTo>
                  <a:lnTo>
                    <a:pt x="2102" y="1302"/>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7"/>
            <p:cNvSpPr>
              <a:spLocks/>
            </p:cNvSpPr>
            <p:nvPr/>
          </p:nvSpPr>
          <p:spPr bwMode="auto">
            <a:xfrm>
              <a:off x="2059" y="2377"/>
              <a:ext cx="287" cy="257"/>
            </a:xfrm>
            <a:custGeom>
              <a:avLst/>
              <a:gdLst>
                <a:gd name="T0" fmla="*/ 298 w 298"/>
                <a:gd name="T1" fmla="*/ 0 h 258"/>
                <a:gd name="T2" fmla="*/ 298 w 298"/>
                <a:gd name="T3" fmla="*/ 0 h 258"/>
                <a:gd name="T4" fmla="*/ 274 w 298"/>
                <a:gd name="T5" fmla="*/ 40 h 258"/>
                <a:gd name="T6" fmla="*/ 248 w 298"/>
                <a:gd name="T7" fmla="*/ 80 h 258"/>
                <a:gd name="T8" fmla="*/ 218 w 298"/>
                <a:gd name="T9" fmla="*/ 126 h 258"/>
                <a:gd name="T10" fmla="*/ 186 w 298"/>
                <a:gd name="T11" fmla="*/ 172 h 258"/>
                <a:gd name="T12" fmla="*/ 152 w 298"/>
                <a:gd name="T13" fmla="*/ 214 h 258"/>
                <a:gd name="T14" fmla="*/ 136 w 298"/>
                <a:gd name="T15" fmla="*/ 232 h 258"/>
                <a:gd name="T16" fmla="*/ 122 w 298"/>
                <a:gd name="T17" fmla="*/ 244 h 258"/>
                <a:gd name="T18" fmla="*/ 110 w 298"/>
                <a:gd name="T19" fmla="*/ 254 h 258"/>
                <a:gd name="T20" fmla="*/ 98 w 298"/>
                <a:gd name="T21" fmla="*/ 258 h 258"/>
                <a:gd name="T22" fmla="*/ 98 w 298"/>
                <a:gd name="T23" fmla="*/ 258 h 258"/>
                <a:gd name="T24" fmla="*/ 86 w 298"/>
                <a:gd name="T25" fmla="*/ 250 h 258"/>
                <a:gd name="T26" fmla="*/ 60 w 298"/>
                <a:gd name="T27" fmla="*/ 230 h 258"/>
                <a:gd name="T28" fmla="*/ 44 w 298"/>
                <a:gd name="T29" fmla="*/ 214 h 258"/>
                <a:gd name="T30" fmla="*/ 28 w 298"/>
                <a:gd name="T31" fmla="*/ 198 h 258"/>
                <a:gd name="T32" fmla="*/ 12 w 298"/>
                <a:gd name="T33" fmla="*/ 180 h 258"/>
                <a:gd name="T34" fmla="*/ 0 w 298"/>
                <a:gd name="T35" fmla="*/ 160 h 258"/>
                <a:gd name="T36" fmla="*/ 0 w 298"/>
                <a:gd name="T37" fmla="*/ 160 h 258"/>
                <a:gd name="T38" fmla="*/ 22 w 298"/>
                <a:gd name="T39" fmla="*/ 156 h 258"/>
                <a:gd name="T40" fmla="*/ 48 w 298"/>
                <a:gd name="T41" fmla="*/ 150 h 258"/>
                <a:gd name="T42" fmla="*/ 82 w 298"/>
                <a:gd name="T43" fmla="*/ 138 h 258"/>
                <a:gd name="T44" fmla="*/ 126 w 298"/>
                <a:gd name="T45" fmla="*/ 118 h 258"/>
                <a:gd name="T46" fmla="*/ 150 w 298"/>
                <a:gd name="T47" fmla="*/ 106 h 258"/>
                <a:gd name="T48" fmla="*/ 176 w 298"/>
                <a:gd name="T49" fmla="*/ 90 h 258"/>
                <a:gd name="T50" fmla="*/ 204 w 298"/>
                <a:gd name="T51" fmla="*/ 72 h 258"/>
                <a:gd name="T52" fmla="*/ 234 w 298"/>
                <a:gd name="T53" fmla="*/ 52 h 258"/>
                <a:gd name="T54" fmla="*/ 266 w 298"/>
                <a:gd name="T55" fmla="*/ 28 h 258"/>
                <a:gd name="T56" fmla="*/ 298 w 298"/>
                <a:gd name="T57" fmla="*/ 0 h 258"/>
                <a:gd name="T58" fmla="*/ 298 w 298"/>
                <a:gd name="T59"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98" h="258">
                  <a:moveTo>
                    <a:pt x="298" y="0"/>
                  </a:moveTo>
                  <a:lnTo>
                    <a:pt x="298" y="0"/>
                  </a:lnTo>
                  <a:lnTo>
                    <a:pt x="274" y="40"/>
                  </a:lnTo>
                  <a:lnTo>
                    <a:pt x="248" y="80"/>
                  </a:lnTo>
                  <a:lnTo>
                    <a:pt x="218" y="126"/>
                  </a:lnTo>
                  <a:lnTo>
                    <a:pt x="186" y="172"/>
                  </a:lnTo>
                  <a:lnTo>
                    <a:pt x="152" y="214"/>
                  </a:lnTo>
                  <a:lnTo>
                    <a:pt x="136" y="232"/>
                  </a:lnTo>
                  <a:lnTo>
                    <a:pt x="122" y="244"/>
                  </a:lnTo>
                  <a:lnTo>
                    <a:pt x="110" y="254"/>
                  </a:lnTo>
                  <a:lnTo>
                    <a:pt x="98" y="258"/>
                  </a:lnTo>
                  <a:lnTo>
                    <a:pt x="98" y="258"/>
                  </a:lnTo>
                  <a:lnTo>
                    <a:pt x="86" y="250"/>
                  </a:lnTo>
                  <a:lnTo>
                    <a:pt x="60" y="230"/>
                  </a:lnTo>
                  <a:lnTo>
                    <a:pt x="44" y="214"/>
                  </a:lnTo>
                  <a:lnTo>
                    <a:pt x="28" y="198"/>
                  </a:lnTo>
                  <a:lnTo>
                    <a:pt x="12" y="180"/>
                  </a:lnTo>
                  <a:lnTo>
                    <a:pt x="0" y="160"/>
                  </a:lnTo>
                  <a:lnTo>
                    <a:pt x="0" y="160"/>
                  </a:lnTo>
                  <a:lnTo>
                    <a:pt x="22" y="156"/>
                  </a:lnTo>
                  <a:lnTo>
                    <a:pt x="48" y="150"/>
                  </a:lnTo>
                  <a:lnTo>
                    <a:pt x="82" y="138"/>
                  </a:lnTo>
                  <a:lnTo>
                    <a:pt x="126" y="118"/>
                  </a:lnTo>
                  <a:lnTo>
                    <a:pt x="150" y="106"/>
                  </a:lnTo>
                  <a:lnTo>
                    <a:pt x="176" y="90"/>
                  </a:lnTo>
                  <a:lnTo>
                    <a:pt x="204" y="72"/>
                  </a:lnTo>
                  <a:lnTo>
                    <a:pt x="234" y="52"/>
                  </a:lnTo>
                  <a:lnTo>
                    <a:pt x="266" y="28"/>
                  </a:lnTo>
                  <a:lnTo>
                    <a:pt x="298" y="0"/>
                  </a:lnTo>
                  <a:lnTo>
                    <a:pt x="298" y="0"/>
                  </a:lnTo>
                  <a:close/>
                </a:path>
              </a:pathLst>
            </a:custGeom>
            <a:solidFill>
              <a:srgbClr val="DCDD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8"/>
            <p:cNvSpPr>
              <a:spLocks/>
            </p:cNvSpPr>
            <p:nvPr/>
          </p:nvSpPr>
          <p:spPr bwMode="auto">
            <a:xfrm>
              <a:off x="337" y="1148"/>
              <a:ext cx="60" cy="60"/>
            </a:xfrm>
            <a:custGeom>
              <a:avLst/>
              <a:gdLst>
                <a:gd name="T0" fmla="*/ 60 w 60"/>
                <a:gd name="T1" fmla="*/ 30 h 60"/>
                <a:gd name="T2" fmla="*/ 60 w 60"/>
                <a:gd name="T3" fmla="*/ 30 h 60"/>
                <a:gd name="T4" fmla="*/ 58 w 60"/>
                <a:gd name="T5" fmla="*/ 36 h 60"/>
                <a:gd name="T6" fmla="*/ 56 w 60"/>
                <a:gd name="T7" fmla="*/ 42 h 60"/>
                <a:gd name="T8" fmla="*/ 50 w 60"/>
                <a:gd name="T9" fmla="*/ 50 h 60"/>
                <a:gd name="T10" fmla="*/ 40 w 60"/>
                <a:gd name="T11" fmla="*/ 58 h 60"/>
                <a:gd name="T12" fmla="*/ 36 w 60"/>
                <a:gd name="T13" fmla="*/ 58 h 60"/>
                <a:gd name="T14" fmla="*/ 30 w 60"/>
                <a:gd name="T15" fmla="*/ 60 h 60"/>
                <a:gd name="T16" fmla="*/ 30 w 60"/>
                <a:gd name="T17" fmla="*/ 60 h 60"/>
                <a:gd name="T18" fmla="*/ 24 w 60"/>
                <a:gd name="T19" fmla="*/ 58 h 60"/>
                <a:gd name="T20" fmla="*/ 18 w 60"/>
                <a:gd name="T21" fmla="*/ 58 h 60"/>
                <a:gd name="T22" fmla="*/ 8 w 60"/>
                <a:gd name="T23" fmla="*/ 50 h 60"/>
                <a:gd name="T24" fmla="*/ 2 w 60"/>
                <a:gd name="T25" fmla="*/ 42 h 60"/>
                <a:gd name="T26" fmla="*/ 0 w 60"/>
                <a:gd name="T27" fmla="*/ 36 h 60"/>
                <a:gd name="T28" fmla="*/ 0 w 60"/>
                <a:gd name="T29" fmla="*/ 30 h 60"/>
                <a:gd name="T30" fmla="*/ 0 w 60"/>
                <a:gd name="T31" fmla="*/ 30 h 60"/>
                <a:gd name="T32" fmla="*/ 0 w 60"/>
                <a:gd name="T33" fmla="*/ 24 h 60"/>
                <a:gd name="T34" fmla="*/ 2 w 60"/>
                <a:gd name="T35" fmla="*/ 18 h 60"/>
                <a:gd name="T36" fmla="*/ 8 w 60"/>
                <a:gd name="T37" fmla="*/ 8 h 60"/>
                <a:gd name="T38" fmla="*/ 18 w 60"/>
                <a:gd name="T39" fmla="*/ 2 h 60"/>
                <a:gd name="T40" fmla="*/ 24 w 60"/>
                <a:gd name="T41" fmla="*/ 0 h 60"/>
                <a:gd name="T42" fmla="*/ 30 w 60"/>
                <a:gd name="T43" fmla="*/ 0 h 60"/>
                <a:gd name="T44" fmla="*/ 30 w 60"/>
                <a:gd name="T45" fmla="*/ 0 h 60"/>
                <a:gd name="T46" fmla="*/ 36 w 60"/>
                <a:gd name="T47" fmla="*/ 0 h 60"/>
                <a:gd name="T48" fmla="*/ 40 w 60"/>
                <a:gd name="T49" fmla="*/ 2 h 60"/>
                <a:gd name="T50" fmla="*/ 50 w 60"/>
                <a:gd name="T51" fmla="*/ 8 h 60"/>
                <a:gd name="T52" fmla="*/ 56 w 60"/>
                <a:gd name="T53" fmla="*/ 18 h 60"/>
                <a:gd name="T54" fmla="*/ 58 w 60"/>
                <a:gd name="T55" fmla="*/ 24 h 60"/>
                <a:gd name="T56" fmla="*/ 60 w 60"/>
                <a:gd name="T57" fmla="*/ 30 h 60"/>
                <a:gd name="T58" fmla="*/ 60 w 60"/>
                <a:gd name="T5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60">
                  <a:moveTo>
                    <a:pt x="60" y="30"/>
                  </a:moveTo>
                  <a:lnTo>
                    <a:pt x="60" y="30"/>
                  </a:lnTo>
                  <a:lnTo>
                    <a:pt x="58" y="36"/>
                  </a:lnTo>
                  <a:lnTo>
                    <a:pt x="56" y="42"/>
                  </a:lnTo>
                  <a:lnTo>
                    <a:pt x="50" y="50"/>
                  </a:lnTo>
                  <a:lnTo>
                    <a:pt x="40" y="58"/>
                  </a:lnTo>
                  <a:lnTo>
                    <a:pt x="36" y="58"/>
                  </a:lnTo>
                  <a:lnTo>
                    <a:pt x="30" y="60"/>
                  </a:lnTo>
                  <a:lnTo>
                    <a:pt x="30" y="60"/>
                  </a:lnTo>
                  <a:lnTo>
                    <a:pt x="24" y="58"/>
                  </a:lnTo>
                  <a:lnTo>
                    <a:pt x="18" y="58"/>
                  </a:lnTo>
                  <a:lnTo>
                    <a:pt x="8" y="50"/>
                  </a:lnTo>
                  <a:lnTo>
                    <a:pt x="2" y="42"/>
                  </a:lnTo>
                  <a:lnTo>
                    <a:pt x="0" y="36"/>
                  </a:lnTo>
                  <a:lnTo>
                    <a:pt x="0" y="30"/>
                  </a:lnTo>
                  <a:lnTo>
                    <a:pt x="0" y="30"/>
                  </a:lnTo>
                  <a:lnTo>
                    <a:pt x="0" y="24"/>
                  </a:lnTo>
                  <a:lnTo>
                    <a:pt x="2" y="18"/>
                  </a:lnTo>
                  <a:lnTo>
                    <a:pt x="8" y="8"/>
                  </a:lnTo>
                  <a:lnTo>
                    <a:pt x="18" y="2"/>
                  </a:lnTo>
                  <a:lnTo>
                    <a:pt x="24" y="0"/>
                  </a:lnTo>
                  <a:lnTo>
                    <a:pt x="30" y="0"/>
                  </a:lnTo>
                  <a:lnTo>
                    <a:pt x="30" y="0"/>
                  </a:lnTo>
                  <a:lnTo>
                    <a:pt x="36" y="0"/>
                  </a:lnTo>
                  <a:lnTo>
                    <a:pt x="40" y="2"/>
                  </a:lnTo>
                  <a:lnTo>
                    <a:pt x="50" y="8"/>
                  </a:lnTo>
                  <a:lnTo>
                    <a:pt x="56" y="18"/>
                  </a:lnTo>
                  <a:lnTo>
                    <a:pt x="58" y="24"/>
                  </a:lnTo>
                  <a:lnTo>
                    <a:pt x="60" y="30"/>
                  </a:lnTo>
                  <a:lnTo>
                    <a:pt x="60" y="30"/>
                  </a:lnTo>
                  <a:close/>
                </a:path>
              </a:pathLst>
            </a:custGeom>
            <a:solidFill>
              <a:srgbClr val="FFDC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9"/>
            <p:cNvSpPr>
              <a:spLocks/>
            </p:cNvSpPr>
            <p:nvPr/>
          </p:nvSpPr>
          <p:spPr bwMode="auto">
            <a:xfrm>
              <a:off x="357" y="2517"/>
              <a:ext cx="60" cy="60"/>
            </a:xfrm>
            <a:custGeom>
              <a:avLst/>
              <a:gdLst>
                <a:gd name="T0" fmla="*/ 60 w 60"/>
                <a:gd name="T1" fmla="*/ 30 h 60"/>
                <a:gd name="T2" fmla="*/ 60 w 60"/>
                <a:gd name="T3" fmla="*/ 30 h 60"/>
                <a:gd name="T4" fmla="*/ 58 w 60"/>
                <a:gd name="T5" fmla="*/ 36 h 60"/>
                <a:gd name="T6" fmla="*/ 56 w 60"/>
                <a:gd name="T7" fmla="*/ 40 h 60"/>
                <a:gd name="T8" fmla="*/ 50 w 60"/>
                <a:gd name="T9" fmla="*/ 50 h 60"/>
                <a:gd name="T10" fmla="*/ 40 w 60"/>
                <a:gd name="T11" fmla="*/ 56 h 60"/>
                <a:gd name="T12" fmla="*/ 36 w 60"/>
                <a:gd name="T13" fmla="*/ 58 h 60"/>
                <a:gd name="T14" fmla="*/ 30 w 60"/>
                <a:gd name="T15" fmla="*/ 60 h 60"/>
                <a:gd name="T16" fmla="*/ 30 w 60"/>
                <a:gd name="T17" fmla="*/ 60 h 60"/>
                <a:gd name="T18" fmla="*/ 24 w 60"/>
                <a:gd name="T19" fmla="*/ 58 h 60"/>
                <a:gd name="T20" fmla="*/ 18 w 60"/>
                <a:gd name="T21" fmla="*/ 56 h 60"/>
                <a:gd name="T22" fmla="*/ 8 w 60"/>
                <a:gd name="T23" fmla="*/ 50 h 60"/>
                <a:gd name="T24" fmla="*/ 2 w 60"/>
                <a:gd name="T25" fmla="*/ 40 h 60"/>
                <a:gd name="T26" fmla="*/ 0 w 60"/>
                <a:gd name="T27" fmla="*/ 36 h 60"/>
                <a:gd name="T28" fmla="*/ 0 w 60"/>
                <a:gd name="T29" fmla="*/ 30 h 60"/>
                <a:gd name="T30" fmla="*/ 0 w 60"/>
                <a:gd name="T31" fmla="*/ 30 h 60"/>
                <a:gd name="T32" fmla="*/ 0 w 60"/>
                <a:gd name="T33" fmla="*/ 24 h 60"/>
                <a:gd name="T34" fmla="*/ 2 w 60"/>
                <a:gd name="T35" fmla="*/ 18 h 60"/>
                <a:gd name="T36" fmla="*/ 8 w 60"/>
                <a:gd name="T37" fmla="*/ 8 h 60"/>
                <a:gd name="T38" fmla="*/ 18 w 60"/>
                <a:gd name="T39" fmla="*/ 2 h 60"/>
                <a:gd name="T40" fmla="*/ 24 w 60"/>
                <a:gd name="T41" fmla="*/ 0 h 60"/>
                <a:gd name="T42" fmla="*/ 30 w 60"/>
                <a:gd name="T43" fmla="*/ 0 h 60"/>
                <a:gd name="T44" fmla="*/ 30 w 60"/>
                <a:gd name="T45" fmla="*/ 0 h 60"/>
                <a:gd name="T46" fmla="*/ 36 w 60"/>
                <a:gd name="T47" fmla="*/ 0 h 60"/>
                <a:gd name="T48" fmla="*/ 40 w 60"/>
                <a:gd name="T49" fmla="*/ 2 h 60"/>
                <a:gd name="T50" fmla="*/ 50 w 60"/>
                <a:gd name="T51" fmla="*/ 8 h 60"/>
                <a:gd name="T52" fmla="*/ 56 w 60"/>
                <a:gd name="T53" fmla="*/ 18 h 60"/>
                <a:gd name="T54" fmla="*/ 58 w 60"/>
                <a:gd name="T55" fmla="*/ 24 h 60"/>
                <a:gd name="T56" fmla="*/ 60 w 60"/>
                <a:gd name="T57" fmla="*/ 30 h 60"/>
                <a:gd name="T58" fmla="*/ 60 w 60"/>
                <a:gd name="T5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60">
                  <a:moveTo>
                    <a:pt x="60" y="30"/>
                  </a:moveTo>
                  <a:lnTo>
                    <a:pt x="60" y="30"/>
                  </a:lnTo>
                  <a:lnTo>
                    <a:pt x="58" y="36"/>
                  </a:lnTo>
                  <a:lnTo>
                    <a:pt x="56" y="40"/>
                  </a:lnTo>
                  <a:lnTo>
                    <a:pt x="50" y="50"/>
                  </a:lnTo>
                  <a:lnTo>
                    <a:pt x="40" y="56"/>
                  </a:lnTo>
                  <a:lnTo>
                    <a:pt x="36" y="58"/>
                  </a:lnTo>
                  <a:lnTo>
                    <a:pt x="30" y="60"/>
                  </a:lnTo>
                  <a:lnTo>
                    <a:pt x="30" y="60"/>
                  </a:lnTo>
                  <a:lnTo>
                    <a:pt x="24" y="58"/>
                  </a:lnTo>
                  <a:lnTo>
                    <a:pt x="18" y="56"/>
                  </a:lnTo>
                  <a:lnTo>
                    <a:pt x="8" y="50"/>
                  </a:lnTo>
                  <a:lnTo>
                    <a:pt x="2" y="40"/>
                  </a:lnTo>
                  <a:lnTo>
                    <a:pt x="0" y="36"/>
                  </a:lnTo>
                  <a:lnTo>
                    <a:pt x="0" y="30"/>
                  </a:lnTo>
                  <a:lnTo>
                    <a:pt x="0" y="30"/>
                  </a:lnTo>
                  <a:lnTo>
                    <a:pt x="0" y="24"/>
                  </a:lnTo>
                  <a:lnTo>
                    <a:pt x="2" y="18"/>
                  </a:lnTo>
                  <a:lnTo>
                    <a:pt x="8" y="8"/>
                  </a:lnTo>
                  <a:lnTo>
                    <a:pt x="18" y="2"/>
                  </a:lnTo>
                  <a:lnTo>
                    <a:pt x="24" y="0"/>
                  </a:lnTo>
                  <a:lnTo>
                    <a:pt x="30" y="0"/>
                  </a:lnTo>
                  <a:lnTo>
                    <a:pt x="30" y="0"/>
                  </a:lnTo>
                  <a:lnTo>
                    <a:pt x="36" y="0"/>
                  </a:lnTo>
                  <a:lnTo>
                    <a:pt x="40" y="2"/>
                  </a:lnTo>
                  <a:lnTo>
                    <a:pt x="50" y="8"/>
                  </a:lnTo>
                  <a:lnTo>
                    <a:pt x="56" y="18"/>
                  </a:lnTo>
                  <a:lnTo>
                    <a:pt x="58" y="24"/>
                  </a:lnTo>
                  <a:lnTo>
                    <a:pt x="60" y="30"/>
                  </a:lnTo>
                  <a:lnTo>
                    <a:pt x="60" y="30"/>
                  </a:lnTo>
                  <a:close/>
                </a:path>
              </a:pathLst>
            </a:custGeom>
            <a:solidFill>
              <a:srgbClr val="FFDC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10"/>
            <p:cNvSpPr>
              <a:spLocks/>
            </p:cNvSpPr>
            <p:nvPr/>
          </p:nvSpPr>
          <p:spPr bwMode="auto">
            <a:xfrm>
              <a:off x="2258" y="1138"/>
              <a:ext cx="60" cy="60"/>
            </a:xfrm>
            <a:custGeom>
              <a:avLst/>
              <a:gdLst>
                <a:gd name="T0" fmla="*/ 60 w 60"/>
                <a:gd name="T1" fmla="*/ 30 h 60"/>
                <a:gd name="T2" fmla="*/ 60 w 60"/>
                <a:gd name="T3" fmla="*/ 30 h 60"/>
                <a:gd name="T4" fmla="*/ 58 w 60"/>
                <a:gd name="T5" fmla="*/ 36 h 60"/>
                <a:gd name="T6" fmla="*/ 58 w 60"/>
                <a:gd name="T7" fmla="*/ 42 h 60"/>
                <a:gd name="T8" fmla="*/ 50 w 60"/>
                <a:gd name="T9" fmla="*/ 50 h 60"/>
                <a:gd name="T10" fmla="*/ 42 w 60"/>
                <a:gd name="T11" fmla="*/ 58 h 60"/>
                <a:gd name="T12" fmla="*/ 36 w 60"/>
                <a:gd name="T13" fmla="*/ 58 h 60"/>
                <a:gd name="T14" fmla="*/ 30 w 60"/>
                <a:gd name="T15" fmla="*/ 60 h 60"/>
                <a:gd name="T16" fmla="*/ 30 w 60"/>
                <a:gd name="T17" fmla="*/ 60 h 60"/>
                <a:gd name="T18" fmla="*/ 24 w 60"/>
                <a:gd name="T19" fmla="*/ 58 h 60"/>
                <a:gd name="T20" fmla="*/ 18 w 60"/>
                <a:gd name="T21" fmla="*/ 58 h 60"/>
                <a:gd name="T22" fmla="*/ 8 w 60"/>
                <a:gd name="T23" fmla="*/ 50 h 60"/>
                <a:gd name="T24" fmla="*/ 2 w 60"/>
                <a:gd name="T25" fmla="*/ 42 h 60"/>
                <a:gd name="T26" fmla="*/ 0 w 60"/>
                <a:gd name="T27" fmla="*/ 36 h 60"/>
                <a:gd name="T28" fmla="*/ 0 w 60"/>
                <a:gd name="T29" fmla="*/ 30 h 60"/>
                <a:gd name="T30" fmla="*/ 0 w 60"/>
                <a:gd name="T31" fmla="*/ 30 h 60"/>
                <a:gd name="T32" fmla="*/ 0 w 60"/>
                <a:gd name="T33" fmla="*/ 24 h 60"/>
                <a:gd name="T34" fmla="*/ 2 w 60"/>
                <a:gd name="T35" fmla="*/ 18 h 60"/>
                <a:gd name="T36" fmla="*/ 8 w 60"/>
                <a:gd name="T37" fmla="*/ 8 h 60"/>
                <a:gd name="T38" fmla="*/ 18 w 60"/>
                <a:gd name="T39" fmla="*/ 2 h 60"/>
                <a:gd name="T40" fmla="*/ 24 w 60"/>
                <a:gd name="T41" fmla="*/ 0 h 60"/>
                <a:gd name="T42" fmla="*/ 30 w 60"/>
                <a:gd name="T43" fmla="*/ 0 h 60"/>
                <a:gd name="T44" fmla="*/ 30 w 60"/>
                <a:gd name="T45" fmla="*/ 0 h 60"/>
                <a:gd name="T46" fmla="*/ 36 w 60"/>
                <a:gd name="T47" fmla="*/ 0 h 60"/>
                <a:gd name="T48" fmla="*/ 42 w 60"/>
                <a:gd name="T49" fmla="*/ 2 h 60"/>
                <a:gd name="T50" fmla="*/ 50 w 60"/>
                <a:gd name="T51" fmla="*/ 8 h 60"/>
                <a:gd name="T52" fmla="*/ 58 w 60"/>
                <a:gd name="T53" fmla="*/ 18 h 60"/>
                <a:gd name="T54" fmla="*/ 58 w 60"/>
                <a:gd name="T55" fmla="*/ 24 h 60"/>
                <a:gd name="T56" fmla="*/ 60 w 60"/>
                <a:gd name="T57" fmla="*/ 30 h 60"/>
                <a:gd name="T58" fmla="*/ 60 w 60"/>
                <a:gd name="T5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60">
                  <a:moveTo>
                    <a:pt x="60" y="30"/>
                  </a:moveTo>
                  <a:lnTo>
                    <a:pt x="60" y="30"/>
                  </a:lnTo>
                  <a:lnTo>
                    <a:pt x="58" y="36"/>
                  </a:lnTo>
                  <a:lnTo>
                    <a:pt x="58" y="42"/>
                  </a:lnTo>
                  <a:lnTo>
                    <a:pt x="50" y="50"/>
                  </a:lnTo>
                  <a:lnTo>
                    <a:pt x="42" y="58"/>
                  </a:lnTo>
                  <a:lnTo>
                    <a:pt x="36" y="58"/>
                  </a:lnTo>
                  <a:lnTo>
                    <a:pt x="30" y="60"/>
                  </a:lnTo>
                  <a:lnTo>
                    <a:pt x="30" y="60"/>
                  </a:lnTo>
                  <a:lnTo>
                    <a:pt x="24" y="58"/>
                  </a:lnTo>
                  <a:lnTo>
                    <a:pt x="18" y="58"/>
                  </a:lnTo>
                  <a:lnTo>
                    <a:pt x="8" y="50"/>
                  </a:lnTo>
                  <a:lnTo>
                    <a:pt x="2" y="42"/>
                  </a:lnTo>
                  <a:lnTo>
                    <a:pt x="0" y="36"/>
                  </a:lnTo>
                  <a:lnTo>
                    <a:pt x="0" y="30"/>
                  </a:lnTo>
                  <a:lnTo>
                    <a:pt x="0" y="30"/>
                  </a:lnTo>
                  <a:lnTo>
                    <a:pt x="0" y="24"/>
                  </a:lnTo>
                  <a:lnTo>
                    <a:pt x="2" y="18"/>
                  </a:lnTo>
                  <a:lnTo>
                    <a:pt x="8" y="8"/>
                  </a:lnTo>
                  <a:lnTo>
                    <a:pt x="18" y="2"/>
                  </a:lnTo>
                  <a:lnTo>
                    <a:pt x="24" y="0"/>
                  </a:lnTo>
                  <a:lnTo>
                    <a:pt x="30" y="0"/>
                  </a:lnTo>
                  <a:lnTo>
                    <a:pt x="30" y="0"/>
                  </a:lnTo>
                  <a:lnTo>
                    <a:pt x="36" y="0"/>
                  </a:lnTo>
                  <a:lnTo>
                    <a:pt x="42" y="2"/>
                  </a:lnTo>
                  <a:lnTo>
                    <a:pt x="50" y="8"/>
                  </a:lnTo>
                  <a:lnTo>
                    <a:pt x="58" y="18"/>
                  </a:lnTo>
                  <a:lnTo>
                    <a:pt x="58" y="24"/>
                  </a:lnTo>
                  <a:lnTo>
                    <a:pt x="60" y="30"/>
                  </a:lnTo>
                  <a:lnTo>
                    <a:pt x="60" y="30"/>
                  </a:lnTo>
                  <a:close/>
                </a:path>
              </a:pathLst>
            </a:custGeom>
            <a:solidFill>
              <a:srgbClr val="FFDC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75" name="Group 13"/>
          <p:cNvGrpSpPr>
            <a:grpSpLocks noChangeAspect="1"/>
          </p:cNvGrpSpPr>
          <p:nvPr/>
        </p:nvGrpSpPr>
        <p:grpSpPr bwMode="auto">
          <a:xfrm>
            <a:off x="248567" y="5754775"/>
            <a:ext cx="7061811" cy="4395834"/>
            <a:chOff x="1328" y="2638"/>
            <a:chExt cx="2106" cy="1531"/>
          </a:xfrm>
          <a:effectLst>
            <a:outerShdw blurRad="50800" dist="50800" dir="2700000" algn="tl" rotWithShape="0">
              <a:prstClr val="black">
                <a:alpha val="20000"/>
              </a:prstClr>
            </a:outerShdw>
          </a:effectLst>
        </p:grpSpPr>
        <p:sp>
          <p:nvSpPr>
            <p:cNvPr id="76" name="Freeform 14"/>
            <p:cNvSpPr>
              <a:spLocks/>
            </p:cNvSpPr>
            <p:nvPr/>
          </p:nvSpPr>
          <p:spPr bwMode="auto">
            <a:xfrm>
              <a:off x="1328" y="2638"/>
              <a:ext cx="2106" cy="1531"/>
            </a:xfrm>
            <a:custGeom>
              <a:avLst/>
              <a:gdLst>
                <a:gd name="T0" fmla="*/ 2028 w 2106"/>
                <a:gd name="T1" fmla="*/ 1566 h 1568"/>
                <a:gd name="T2" fmla="*/ 1884 w 2106"/>
                <a:gd name="T3" fmla="*/ 1564 h 1568"/>
                <a:gd name="T4" fmla="*/ 1738 w 2106"/>
                <a:gd name="T5" fmla="*/ 1564 h 1568"/>
                <a:gd name="T6" fmla="*/ 1594 w 2106"/>
                <a:gd name="T7" fmla="*/ 1568 h 1568"/>
                <a:gd name="T8" fmla="*/ 1450 w 2106"/>
                <a:gd name="T9" fmla="*/ 1556 h 1568"/>
                <a:gd name="T10" fmla="*/ 1306 w 2106"/>
                <a:gd name="T11" fmla="*/ 1560 h 1568"/>
                <a:gd name="T12" fmla="*/ 1162 w 2106"/>
                <a:gd name="T13" fmla="*/ 1560 h 1568"/>
                <a:gd name="T14" fmla="*/ 1018 w 2106"/>
                <a:gd name="T15" fmla="*/ 1560 h 1568"/>
                <a:gd name="T16" fmla="*/ 872 w 2106"/>
                <a:gd name="T17" fmla="*/ 1558 h 1568"/>
                <a:gd name="T18" fmla="*/ 728 w 2106"/>
                <a:gd name="T19" fmla="*/ 1556 h 1568"/>
                <a:gd name="T20" fmla="*/ 584 w 2106"/>
                <a:gd name="T21" fmla="*/ 1558 h 1568"/>
                <a:gd name="T22" fmla="*/ 440 w 2106"/>
                <a:gd name="T23" fmla="*/ 1568 h 1568"/>
                <a:gd name="T24" fmla="*/ 296 w 2106"/>
                <a:gd name="T25" fmla="*/ 1558 h 1568"/>
                <a:gd name="T26" fmla="*/ 150 w 2106"/>
                <a:gd name="T27" fmla="*/ 1564 h 1568"/>
                <a:gd name="T28" fmla="*/ 6 w 2106"/>
                <a:gd name="T29" fmla="*/ 1560 h 1568"/>
                <a:gd name="T30" fmla="*/ 0 w 2106"/>
                <a:gd name="T31" fmla="*/ 1420 h 1568"/>
                <a:gd name="T32" fmla="*/ 4 w 2106"/>
                <a:gd name="T33" fmla="*/ 1278 h 1568"/>
                <a:gd name="T34" fmla="*/ 4 w 2106"/>
                <a:gd name="T35" fmla="*/ 1138 h 1568"/>
                <a:gd name="T36" fmla="*/ 8 w 2106"/>
                <a:gd name="T37" fmla="*/ 996 h 1568"/>
                <a:gd name="T38" fmla="*/ 0 w 2106"/>
                <a:gd name="T39" fmla="*/ 856 h 1568"/>
                <a:gd name="T40" fmla="*/ 8 w 2106"/>
                <a:gd name="T41" fmla="*/ 714 h 1568"/>
                <a:gd name="T42" fmla="*/ 4 w 2106"/>
                <a:gd name="T43" fmla="*/ 572 h 1568"/>
                <a:gd name="T44" fmla="*/ 6 w 2106"/>
                <a:gd name="T45" fmla="*/ 432 h 1568"/>
                <a:gd name="T46" fmla="*/ 12 w 2106"/>
                <a:gd name="T47" fmla="*/ 290 h 1568"/>
                <a:gd name="T48" fmla="*/ 8 w 2106"/>
                <a:gd name="T49" fmla="*/ 148 h 1568"/>
                <a:gd name="T50" fmla="*/ 6 w 2106"/>
                <a:gd name="T51" fmla="*/ 8 h 1568"/>
                <a:gd name="T52" fmla="*/ 150 w 2106"/>
                <a:gd name="T53" fmla="*/ 12 h 1568"/>
                <a:gd name="T54" fmla="*/ 294 w 2106"/>
                <a:gd name="T55" fmla="*/ 10 h 1568"/>
                <a:gd name="T56" fmla="*/ 440 w 2106"/>
                <a:gd name="T57" fmla="*/ 0 h 1568"/>
                <a:gd name="T58" fmla="*/ 584 w 2106"/>
                <a:gd name="T59" fmla="*/ 10 h 1568"/>
                <a:gd name="T60" fmla="*/ 728 w 2106"/>
                <a:gd name="T61" fmla="*/ 6 h 1568"/>
                <a:gd name="T62" fmla="*/ 872 w 2106"/>
                <a:gd name="T63" fmla="*/ 4 h 1568"/>
                <a:gd name="T64" fmla="*/ 1016 w 2106"/>
                <a:gd name="T65" fmla="*/ 4 h 1568"/>
                <a:gd name="T66" fmla="*/ 1160 w 2106"/>
                <a:gd name="T67" fmla="*/ 0 h 1568"/>
                <a:gd name="T68" fmla="*/ 1306 w 2106"/>
                <a:gd name="T69" fmla="*/ 6 h 1568"/>
                <a:gd name="T70" fmla="*/ 1450 w 2106"/>
                <a:gd name="T71" fmla="*/ 2 h 1568"/>
                <a:gd name="T72" fmla="*/ 1594 w 2106"/>
                <a:gd name="T73" fmla="*/ 2 h 1568"/>
                <a:gd name="T74" fmla="*/ 1738 w 2106"/>
                <a:gd name="T75" fmla="*/ 6 h 1568"/>
                <a:gd name="T76" fmla="*/ 1884 w 2106"/>
                <a:gd name="T77" fmla="*/ 2 h 1568"/>
                <a:gd name="T78" fmla="*/ 2028 w 2106"/>
                <a:gd name="T79" fmla="*/ 8 h 1568"/>
                <a:gd name="T80" fmla="*/ 2098 w 2106"/>
                <a:gd name="T81" fmla="*/ 78 h 1568"/>
                <a:gd name="T82" fmla="*/ 2104 w 2106"/>
                <a:gd name="T83" fmla="*/ 218 h 1568"/>
                <a:gd name="T84" fmla="*/ 2094 w 2106"/>
                <a:gd name="T85" fmla="*/ 360 h 1568"/>
                <a:gd name="T86" fmla="*/ 2106 w 2106"/>
                <a:gd name="T87" fmla="*/ 502 h 1568"/>
                <a:gd name="T88" fmla="*/ 2100 w 2106"/>
                <a:gd name="T89" fmla="*/ 642 h 1568"/>
                <a:gd name="T90" fmla="*/ 2102 w 2106"/>
                <a:gd name="T91" fmla="*/ 784 h 1568"/>
                <a:gd name="T92" fmla="*/ 2098 w 2106"/>
                <a:gd name="T93" fmla="*/ 926 h 1568"/>
                <a:gd name="T94" fmla="*/ 2100 w 2106"/>
                <a:gd name="T95" fmla="*/ 1066 h 1568"/>
                <a:gd name="T96" fmla="*/ 2102 w 2106"/>
                <a:gd name="T97" fmla="*/ 1208 h 1568"/>
                <a:gd name="T98" fmla="*/ 2098 w 2106"/>
                <a:gd name="T99" fmla="*/ 1350 h 1568"/>
                <a:gd name="T100" fmla="*/ 2096 w 2106"/>
                <a:gd name="T101" fmla="*/ 1490 h 1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06" h="1568">
                  <a:moveTo>
                    <a:pt x="2098" y="1560"/>
                  </a:moveTo>
                  <a:lnTo>
                    <a:pt x="2028" y="1566"/>
                  </a:lnTo>
                  <a:lnTo>
                    <a:pt x="1956" y="1564"/>
                  </a:lnTo>
                  <a:lnTo>
                    <a:pt x="1884" y="1564"/>
                  </a:lnTo>
                  <a:lnTo>
                    <a:pt x="1812" y="1556"/>
                  </a:lnTo>
                  <a:lnTo>
                    <a:pt x="1738" y="1564"/>
                  </a:lnTo>
                  <a:lnTo>
                    <a:pt x="1666" y="1566"/>
                  </a:lnTo>
                  <a:lnTo>
                    <a:pt x="1594" y="1568"/>
                  </a:lnTo>
                  <a:lnTo>
                    <a:pt x="1522" y="1566"/>
                  </a:lnTo>
                  <a:lnTo>
                    <a:pt x="1450" y="1556"/>
                  </a:lnTo>
                  <a:lnTo>
                    <a:pt x="1378" y="1564"/>
                  </a:lnTo>
                  <a:lnTo>
                    <a:pt x="1306" y="1560"/>
                  </a:lnTo>
                  <a:lnTo>
                    <a:pt x="1234" y="1564"/>
                  </a:lnTo>
                  <a:lnTo>
                    <a:pt x="1162" y="1560"/>
                  </a:lnTo>
                  <a:lnTo>
                    <a:pt x="1090" y="1560"/>
                  </a:lnTo>
                  <a:lnTo>
                    <a:pt x="1018" y="1560"/>
                  </a:lnTo>
                  <a:lnTo>
                    <a:pt x="944" y="1562"/>
                  </a:lnTo>
                  <a:lnTo>
                    <a:pt x="872" y="1558"/>
                  </a:lnTo>
                  <a:lnTo>
                    <a:pt x="800" y="1564"/>
                  </a:lnTo>
                  <a:lnTo>
                    <a:pt x="728" y="1556"/>
                  </a:lnTo>
                  <a:lnTo>
                    <a:pt x="656" y="1566"/>
                  </a:lnTo>
                  <a:lnTo>
                    <a:pt x="584" y="1558"/>
                  </a:lnTo>
                  <a:lnTo>
                    <a:pt x="512" y="1560"/>
                  </a:lnTo>
                  <a:lnTo>
                    <a:pt x="440" y="1568"/>
                  </a:lnTo>
                  <a:lnTo>
                    <a:pt x="368" y="1566"/>
                  </a:lnTo>
                  <a:lnTo>
                    <a:pt x="296" y="1558"/>
                  </a:lnTo>
                  <a:lnTo>
                    <a:pt x="222" y="1562"/>
                  </a:lnTo>
                  <a:lnTo>
                    <a:pt x="150" y="1564"/>
                  </a:lnTo>
                  <a:lnTo>
                    <a:pt x="78" y="1566"/>
                  </a:lnTo>
                  <a:lnTo>
                    <a:pt x="6" y="1560"/>
                  </a:lnTo>
                  <a:lnTo>
                    <a:pt x="4" y="1490"/>
                  </a:lnTo>
                  <a:lnTo>
                    <a:pt x="0" y="1420"/>
                  </a:lnTo>
                  <a:lnTo>
                    <a:pt x="12" y="1350"/>
                  </a:lnTo>
                  <a:lnTo>
                    <a:pt x="4" y="1278"/>
                  </a:lnTo>
                  <a:lnTo>
                    <a:pt x="4" y="1208"/>
                  </a:lnTo>
                  <a:lnTo>
                    <a:pt x="4" y="1138"/>
                  </a:lnTo>
                  <a:lnTo>
                    <a:pt x="8" y="1068"/>
                  </a:lnTo>
                  <a:lnTo>
                    <a:pt x="8" y="996"/>
                  </a:lnTo>
                  <a:lnTo>
                    <a:pt x="2" y="926"/>
                  </a:lnTo>
                  <a:lnTo>
                    <a:pt x="0" y="856"/>
                  </a:lnTo>
                  <a:lnTo>
                    <a:pt x="2" y="784"/>
                  </a:lnTo>
                  <a:lnTo>
                    <a:pt x="8" y="714"/>
                  </a:lnTo>
                  <a:lnTo>
                    <a:pt x="0" y="644"/>
                  </a:lnTo>
                  <a:lnTo>
                    <a:pt x="4" y="572"/>
                  </a:lnTo>
                  <a:lnTo>
                    <a:pt x="4" y="502"/>
                  </a:lnTo>
                  <a:lnTo>
                    <a:pt x="6" y="432"/>
                  </a:lnTo>
                  <a:lnTo>
                    <a:pt x="6" y="360"/>
                  </a:lnTo>
                  <a:lnTo>
                    <a:pt x="12" y="290"/>
                  </a:lnTo>
                  <a:lnTo>
                    <a:pt x="6" y="218"/>
                  </a:lnTo>
                  <a:lnTo>
                    <a:pt x="8" y="148"/>
                  </a:lnTo>
                  <a:lnTo>
                    <a:pt x="0" y="78"/>
                  </a:lnTo>
                  <a:lnTo>
                    <a:pt x="6" y="8"/>
                  </a:lnTo>
                  <a:lnTo>
                    <a:pt x="78" y="10"/>
                  </a:lnTo>
                  <a:lnTo>
                    <a:pt x="150" y="12"/>
                  </a:lnTo>
                  <a:lnTo>
                    <a:pt x="222" y="10"/>
                  </a:lnTo>
                  <a:lnTo>
                    <a:pt x="294" y="10"/>
                  </a:lnTo>
                  <a:lnTo>
                    <a:pt x="368" y="10"/>
                  </a:lnTo>
                  <a:lnTo>
                    <a:pt x="440" y="0"/>
                  </a:lnTo>
                  <a:lnTo>
                    <a:pt x="512" y="4"/>
                  </a:lnTo>
                  <a:lnTo>
                    <a:pt x="584" y="10"/>
                  </a:lnTo>
                  <a:lnTo>
                    <a:pt x="656" y="10"/>
                  </a:lnTo>
                  <a:lnTo>
                    <a:pt x="728" y="6"/>
                  </a:lnTo>
                  <a:lnTo>
                    <a:pt x="800" y="6"/>
                  </a:lnTo>
                  <a:lnTo>
                    <a:pt x="872" y="4"/>
                  </a:lnTo>
                  <a:lnTo>
                    <a:pt x="944" y="10"/>
                  </a:lnTo>
                  <a:lnTo>
                    <a:pt x="1016" y="4"/>
                  </a:lnTo>
                  <a:lnTo>
                    <a:pt x="1088" y="8"/>
                  </a:lnTo>
                  <a:lnTo>
                    <a:pt x="1160" y="0"/>
                  </a:lnTo>
                  <a:lnTo>
                    <a:pt x="1234" y="12"/>
                  </a:lnTo>
                  <a:lnTo>
                    <a:pt x="1306" y="6"/>
                  </a:lnTo>
                  <a:lnTo>
                    <a:pt x="1378" y="6"/>
                  </a:lnTo>
                  <a:lnTo>
                    <a:pt x="1450" y="2"/>
                  </a:lnTo>
                  <a:lnTo>
                    <a:pt x="1522" y="10"/>
                  </a:lnTo>
                  <a:lnTo>
                    <a:pt x="1594" y="2"/>
                  </a:lnTo>
                  <a:lnTo>
                    <a:pt x="1666" y="6"/>
                  </a:lnTo>
                  <a:lnTo>
                    <a:pt x="1738" y="6"/>
                  </a:lnTo>
                  <a:lnTo>
                    <a:pt x="1810" y="8"/>
                  </a:lnTo>
                  <a:lnTo>
                    <a:pt x="1884" y="2"/>
                  </a:lnTo>
                  <a:lnTo>
                    <a:pt x="1956" y="12"/>
                  </a:lnTo>
                  <a:lnTo>
                    <a:pt x="2028" y="8"/>
                  </a:lnTo>
                  <a:lnTo>
                    <a:pt x="2096" y="10"/>
                  </a:lnTo>
                  <a:lnTo>
                    <a:pt x="2098" y="78"/>
                  </a:lnTo>
                  <a:lnTo>
                    <a:pt x="2102" y="148"/>
                  </a:lnTo>
                  <a:lnTo>
                    <a:pt x="2104" y="218"/>
                  </a:lnTo>
                  <a:lnTo>
                    <a:pt x="2098" y="290"/>
                  </a:lnTo>
                  <a:lnTo>
                    <a:pt x="2094" y="360"/>
                  </a:lnTo>
                  <a:lnTo>
                    <a:pt x="2104" y="430"/>
                  </a:lnTo>
                  <a:lnTo>
                    <a:pt x="2106" y="502"/>
                  </a:lnTo>
                  <a:lnTo>
                    <a:pt x="2100" y="572"/>
                  </a:lnTo>
                  <a:lnTo>
                    <a:pt x="2100" y="642"/>
                  </a:lnTo>
                  <a:lnTo>
                    <a:pt x="2094" y="714"/>
                  </a:lnTo>
                  <a:lnTo>
                    <a:pt x="2102" y="784"/>
                  </a:lnTo>
                  <a:lnTo>
                    <a:pt x="2102" y="854"/>
                  </a:lnTo>
                  <a:lnTo>
                    <a:pt x="2098" y="926"/>
                  </a:lnTo>
                  <a:lnTo>
                    <a:pt x="2104" y="996"/>
                  </a:lnTo>
                  <a:lnTo>
                    <a:pt x="2100" y="1066"/>
                  </a:lnTo>
                  <a:lnTo>
                    <a:pt x="2100" y="1138"/>
                  </a:lnTo>
                  <a:lnTo>
                    <a:pt x="2102" y="1208"/>
                  </a:lnTo>
                  <a:lnTo>
                    <a:pt x="2096" y="1278"/>
                  </a:lnTo>
                  <a:lnTo>
                    <a:pt x="2098" y="1350"/>
                  </a:lnTo>
                  <a:lnTo>
                    <a:pt x="2098" y="1420"/>
                  </a:lnTo>
                  <a:lnTo>
                    <a:pt x="2096" y="1490"/>
                  </a:lnTo>
                  <a:lnTo>
                    <a:pt x="2098" y="1560"/>
                  </a:lnTo>
                  <a:close/>
                </a:path>
              </a:pathLst>
            </a:custGeom>
            <a:solidFill>
              <a:srgbClr val="F7F8F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15"/>
            <p:cNvSpPr>
              <a:spLocks/>
            </p:cNvSpPr>
            <p:nvPr/>
          </p:nvSpPr>
          <p:spPr bwMode="auto">
            <a:xfrm>
              <a:off x="1394" y="2657"/>
              <a:ext cx="60" cy="58"/>
            </a:xfrm>
            <a:custGeom>
              <a:avLst/>
              <a:gdLst>
                <a:gd name="T0" fmla="*/ 60 w 60"/>
                <a:gd name="T1" fmla="*/ 28 h 58"/>
                <a:gd name="T2" fmla="*/ 60 w 60"/>
                <a:gd name="T3" fmla="*/ 28 h 58"/>
                <a:gd name="T4" fmla="*/ 58 w 60"/>
                <a:gd name="T5" fmla="*/ 34 h 58"/>
                <a:gd name="T6" fmla="*/ 56 w 60"/>
                <a:gd name="T7" fmla="*/ 40 h 58"/>
                <a:gd name="T8" fmla="*/ 50 w 60"/>
                <a:gd name="T9" fmla="*/ 50 h 58"/>
                <a:gd name="T10" fmla="*/ 40 w 60"/>
                <a:gd name="T11" fmla="*/ 56 h 58"/>
                <a:gd name="T12" fmla="*/ 36 w 60"/>
                <a:gd name="T13" fmla="*/ 58 h 58"/>
                <a:gd name="T14" fmla="*/ 30 w 60"/>
                <a:gd name="T15" fmla="*/ 58 h 58"/>
                <a:gd name="T16" fmla="*/ 30 w 60"/>
                <a:gd name="T17" fmla="*/ 58 h 58"/>
                <a:gd name="T18" fmla="*/ 24 w 60"/>
                <a:gd name="T19" fmla="*/ 58 h 58"/>
                <a:gd name="T20" fmla="*/ 18 w 60"/>
                <a:gd name="T21" fmla="*/ 56 h 58"/>
                <a:gd name="T22" fmla="*/ 8 w 60"/>
                <a:gd name="T23" fmla="*/ 50 h 58"/>
                <a:gd name="T24" fmla="*/ 2 w 60"/>
                <a:gd name="T25" fmla="*/ 40 h 58"/>
                <a:gd name="T26" fmla="*/ 0 w 60"/>
                <a:gd name="T27" fmla="*/ 34 h 58"/>
                <a:gd name="T28" fmla="*/ 0 w 60"/>
                <a:gd name="T29" fmla="*/ 28 h 58"/>
                <a:gd name="T30" fmla="*/ 0 w 60"/>
                <a:gd name="T31" fmla="*/ 28 h 58"/>
                <a:gd name="T32" fmla="*/ 0 w 60"/>
                <a:gd name="T33" fmla="*/ 22 h 58"/>
                <a:gd name="T34" fmla="*/ 2 w 60"/>
                <a:gd name="T35" fmla="*/ 18 h 58"/>
                <a:gd name="T36" fmla="*/ 8 w 60"/>
                <a:gd name="T37" fmla="*/ 8 h 58"/>
                <a:gd name="T38" fmla="*/ 18 w 60"/>
                <a:gd name="T39" fmla="*/ 2 h 58"/>
                <a:gd name="T40" fmla="*/ 24 w 60"/>
                <a:gd name="T41" fmla="*/ 0 h 58"/>
                <a:gd name="T42" fmla="*/ 30 w 60"/>
                <a:gd name="T43" fmla="*/ 0 h 58"/>
                <a:gd name="T44" fmla="*/ 30 w 60"/>
                <a:gd name="T45" fmla="*/ 0 h 58"/>
                <a:gd name="T46" fmla="*/ 36 w 60"/>
                <a:gd name="T47" fmla="*/ 0 h 58"/>
                <a:gd name="T48" fmla="*/ 40 w 60"/>
                <a:gd name="T49" fmla="*/ 2 h 58"/>
                <a:gd name="T50" fmla="*/ 50 w 60"/>
                <a:gd name="T51" fmla="*/ 8 h 58"/>
                <a:gd name="T52" fmla="*/ 56 w 60"/>
                <a:gd name="T53" fmla="*/ 18 h 58"/>
                <a:gd name="T54" fmla="*/ 58 w 60"/>
                <a:gd name="T55" fmla="*/ 22 h 58"/>
                <a:gd name="T56" fmla="*/ 60 w 60"/>
                <a:gd name="T57" fmla="*/ 28 h 58"/>
                <a:gd name="T58" fmla="*/ 60 w 60"/>
                <a:gd name="T59"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58">
                  <a:moveTo>
                    <a:pt x="60" y="28"/>
                  </a:moveTo>
                  <a:lnTo>
                    <a:pt x="60" y="28"/>
                  </a:lnTo>
                  <a:lnTo>
                    <a:pt x="58" y="34"/>
                  </a:lnTo>
                  <a:lnTo>
                    <a:pt x="56" y="40"/>
                  </a:lnTo>
                  <a:lnTo>
                    <a:pt x="50" y="50"/>
                  </a:lnTo>
                  <a:lnTo>
                    <a:pt x="40" y="56"/>
                  </a:lnTo>
                  <a:lnTo>
                    <a:pt x="36" y="58"/>
                  </a:lnTo>
                  <a:lnTo>
                    <a:pt x="30" y="58"/>
                  </a:lnTo>
                  <a:lnTo>
                    <a:pt x="30" y="58"/>
                  </a:lnTo>
                  <a:lnTo>
                    <a:pt x="24" y="58"/>
                  </a:lnTo>
                  <a:lnTo>
                    <a:pt x="18" y="56"/>
                  </a:lnTo>
                  <a:lnTo>
                    <a:pt x="8" y="50"/>
                  </a:lnTo>
                  <a:lnTo>
                    <a:pt x="2" y="40"/>
                  </a:lnTo>
                  <a:lnTo>
                    <a:pt x="0" y="34"/>
                  </a:lnTo>
                  <a:lnTo>
                    <a:pt x="0" y="28"/>
                  </a:lnTo>
                  <a:lnTo>
                    <a:pt x="0" y="28"/>
                  </a:lnTo>
                  <a:lnTo>
                    <a:pt x="0" y="22"/>
                  </a:lnTo>
                  <a:lnTo>
                    <a:pt x="2" y="18"/>
                  </a:lnTo>
                  <a:lnTo>
                    <a:pt x="8" y="8"/>
                  </a:lnTo>
                  <a:lnTo>
                    <a:pt x="18" y="2"/>
                  </a:lnTo>
                  <a:lnTo>
                    <a:pt x="24" y="0"/>
                  </a:lnTo>
                  <a:lnTo>
                    <a:pt x="30" y="0"/>
                  </a:lnTo>
                  <a:lnTo>
                    <a:pt x="30" y="0"/>
                  </a:lnTo>
                  <a:lnTo>
                    <a:pt x="36" y="0"/>
                  </a:lnTo>
                  <a:lnTo>
                    <a:pt x="40" y="2"/>
                  </a:lnTo>
                  <a:lnTo>
                    <a:pt x="50" y="8"/>
                  </a:lnTo>
                  <a:lnTo>
                    <a:pt x="56" y="18"/>
                  </a:lnTo>
                  <a:lnTo>
                    <a:pt x="58" y="22"/>
                  </a:lnTo>
                  <a:lnTo>
                    <a:pt x="60" y="28"/>
                  </a:lnTo>
                  <a:lnTo>
                    <a:pt x="60" y="28"/>
                  </a:lnTo>
                  <a:close/>
                </a:path>
              </a:pathLst>
            </a:custGeom>
            <a:solidFill>
              <a:srgbClr val="EE807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16"/>
            <p:cNvSpPr>
              <a:spLocks/>
            </p:cNvSpPr>
            <p:nvPr/>
          </p:nvSpPr>
          <p:spPr bwMode="auto">
            <a:xfrm>
              <a:off x="3324" y="2657"/>
              <a:ext cx="60" cy="58"/>
            </a:xfrm>
            <a:custGeom>
              <a:avLst/>
              <a:gdLst>
                <a:gd name="T0" fmla="*/ 60 w 60"/>
                <a:gd name="T1" fmla="*/ 28 h 58"/>
                <a:gd name="T2" fmla="*/ 60 w 60"/>
                <a:gd name="T3" fmla="*/ 28 h 58"/>
                <a:gd name="T4" fmla="*/ 60 w 60"/>
                <a:gd name="T5" fmla="*/ 34 h 58"/>
                <a:gd name="T6" fmla="*/ 58 w 60"/>
                <a:gd name="T7" fmla="*/ 40 h 58"/>
                <a:gd name="T8" fmla="*/ 52 w 60"/>
                <a:gd name="T9" fmla="*/ 50 h 58"/>
                <a:gd name="T10" fmla="*/ 42 w 60"/>
                <a:gd name="T11" fmla="*/ 56 h 58"/>
                <a:gd name="T12" fmla="*/ 36 w 60"/>
                <a:gd name="T13" fmla="*/ 58 h 58"/>
                <a:gd name="T14" fmla="*/ 30 w 60"/>
                <a:gd name="T15" fmla="*/ 58 h 58"/>
                <a:gd name="T16" fmla="*/ 30 w 60"/>
                <a:gd name="T17" fmla="*/ 58 h 58"/>
                <a:gd name="T18" fmla="*/ 24 w 60"/>
                <a:gd name="T19" fmla="*/ 58 h 58"/>
                <a:gd name="T20" fmla="*/ 18 w 60"/>
                <a:gd name="T21" fmla="*/ 56 h 58"/>
                <a:gd name="T22" fmla="*/ 8 w 60"/>
                <a:gd name="T23" fmla="*/ 50 h 58"/>
                <a:gd name="T24" fmla="*/ 2 w 60"/>
                <a:gd name="T25" fmla="*/ 40 h 58"/>
                <a:gd name="T26" fmla="*/ 0 w 60"/>
                <a:gd name="T27" fmla="*/ 34 h 58"/>
                <a:gd name="T28" fmla="*/ 0 w 60"/>
                <a:gd name="T29" fmla="*/ 28 h 58"/>
                <a:gd name="T30" fmla="*/ 0 w 60"/>
                <a:gd name="T31" fmla="*/ 28 h 58"/>
                <a:gd name="T32" fmla="*/ 0 w 60"/>
                <a:gd name="T33" fmla="*/ 22 h 58"/>
                <a:gd name="T34" fmla="*/ 2 w 60"/>
                <a:gd name="T35" fmla="*/ 18 h 58"/>
                <a:gd name="T36" fmla="*/ 8 w 60"/>
                <a:gd name="T37" fmla="*/ 8 h 58"/>
                <a:gd name="T38" fmla="*/ 18 w 60"/>
                <a:gd name="T39" fmla="*/ 2 h 58"/>
                <a:gd name="T40" fmla="*/ 24 w 60"/>
                <a:gd name="T41" fmla="*/ 0 h 58"/>
                <a:gd name="T42" fmla="*/ 30 w 60"/>
                <a:gd name="T43" fmla="*/ 0 h 58"/>
                <a:gd name="T44" fmla="*/ 30 w 60"/>
                <a:gd name="T45" fmla="*/ 0 h 58"/>
                <a:gd name="T46" fmla="*/ 36 w 60"/>
                <a:gd name="T47" fmla="*/ 0 h 58"/>
                <a:gd name="T48" fmla="*/ 42 w 60"/>
                <a:gd name="T49" fmla="*/ 2 h 58"/>
                <a:gd name="T50" fmla="*/ 52 w 60"/>
                <a:gd name="T51" fmla="*/ 8 h 58"/>
                <a:gd name="T52" fmla="*/ 58 w 60"/>
                <a:gd name="T53" fmla="*/ 18 h 58"/>
                <a:gd name="T54" fmla="*/ 60 w 60"/>
                <a:gd name="T55" fmla="*/ 22 h 58"/>
                <a:gd name="T56" fmla="*/ 60 w 60"/>
                <a:gd name="T57" fmla="*/ 28 h 58"/>
                <a:gd name="T58" fmla="*/ 60 w 60"/>
                <a:gd name="T59"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58">
                  <a:moveTo>
                    <a:pt x="60" y="28"/>
                  </a:moveTo>
                  <a:lnTo>
                    <a:pt x="60" y="28"/>
                  </a:lnTo>
                  <a:lnTo>
                    <a:pt x="60" y="34"/>
                  </a:lnTo>
                  <a:lnTo>
                    <a:pt x="58" y="40"/>
                  </a:lnTo>
                  <a:lnTo>
                    <a:pt x="52" y="50"/>
                  </a:lnTo>
                  <a:lnTo>
                    <a:pt x="42" y="56"/>
                  </a:lnTo>
                  <a:lnTo>
                    <a:pt x="36" y="58"/>
                  </a:lnTo>
                  <a:lnTo>
                    <a:pt x="30" y="58"/>
                  </a:lnTo>
                  <a:lnTo>
                    <a:pt x="30" y="58"/>
                  </a:lnTo>
                  <a:lnTo>
                    <a:pt x="24" y="58"/>
                  </a:lnTo>
                  <a:lnTo>
                    <a:pt x="18" y="56"/>
                  </a:lnTo>
                  <a:lnTo>
                    <a:pt x="8" y="50"/>
                  </a:lnTo>
                  <a:lnTo>
                    <a:pt x="2" y="40"/>
                  </a:lnTo>
                  <a:lnTo>
                    <a:pt x="0" y="34"/>
                  </a:lnTo>
                  <a:lnTo>
                    <a:pt x="0" y="28"/>
                  </a:lnTo>
                  <a:lnTo>
                    <a:pt x="0" y="28"/>
                  </a:lnTo>
                  <a:lnTo>
                    <a:pt x="0" y="22"/>
                  </a:lnTo>
                  <a:lnTo>
                    <a:pt x="2" y="18"/>
                  </a:lnTo>
                  <a:lnTo>
                    <a:pt x="8" y="8"/>
                  </a:lnTo>
                  <a:lnTo>
                    <a:pt x="18" y="2"/>
                  </a:lnTo>
                  <a:lnTo>
                    <a:pt x="24" y="0"/>
                  </a:lnTo>
                  <a:lnTo>
                    <a:pt x="30" y="0"/>
                  </a:lnTo>
                  <a:lnTo>
                    <a:pt x="30" y="0"/>
                  </a:lnTo>
                  <a:lnTo>
                    <a:pt x="36" y="0"/>
                  </a:lnTo>
                  <a:lnTo>
                    <a:pt x="42" y="2"/>
                  </a:lnTo>
                  <a:lnTo>
                    <a:pt x="52" y="8"/>
                  </a:lnTo>
                  <a:lnTo>
                    <a:pt x="58" y="18"/>
                  </a:lnTo>
                  <a:lnTo>
                    <a:pt x="60" y="22"/>
                  </a:lnTo>
                  <a:lnTo>
                    <a:pt x="60" y="28"/>
                  </a:lnTo>
                  <a:lnTo>
                    <a:pt x="60" y="28"/>
                  </a:lnTo>
                  <a:close/>
                </a:path>
              </a:pathLst>
            </a:custGeom>
            <a:solidFill>
              <a:srgbClr val="EE807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17"/>
            <p:cNvSpPr>
              <a:spLocks/>
            </p:cNvSpPr>
            <p:nvPr/>
          </p:nvSpPr>
          <p:spPr bwMode="auto">
            <a:xfrm>
              <a:off x="1394" y="4045"/>
              <a:ext cx="60" cy="58"/>
            </a:xfrm>
            <a:custGeom>
              <a:avLst/>
              <a:gdLst>
                <a:gd name="T0" fmla="*/ 60 w 60"/>
                <a:gd name="T1" fmla="*/ 28 h 58"/>
                <a:gd name="T2" fmla="*/ 60 w 60"/>
                <a:gd name="T3" fmla="*/ 28 h 58"/>
                <a:gd name="T4" fmla="*/ 58 w 60"/>
                <a:gd name="T5" fmla="*/ 34 h 58"/>
                <a:gd name="T6" fmla="*/ 56 w 60"/>
                <a:gd name="T7" fmla="*/ 40 h 58"/>
                <a:gd name="T8" fmla="*/ 50 w 60"/>
                <a:gd name="T9" fmla="*/ 50 h 58"/>
                <a:gd name="T10" fmla="*/ 40 w 60"/>
                <a:gd name="T11" fmla="*/ 56 h 58"/>
                <a:gd name="T12" fmla="*/ 36 w 60"/>
                <a:gd name="T13" fmla="*/ 58 h 58"/>
                <a:gd name="T14" fmla="*/ 30 w 60"/>
                <a:gd name="T15" fmla="*/ 58 h 58"/>
                <a:gd name="T16" fmla="*/ 30 w 60"/>
                <a:gd name="T17" fmla="*/ 58 h 58"/>
                <a:gd name="T18" fmla="*/ 24 w 60"/>
                <a:gd name="T19" fmla="*/ 58 h 58"/>
                <a:gd name="T20" fmla="*/ 18 w 60"/>
                <a:gd name="T21" fmla="*/ 56 h 58"/>
                <a:gd name="T22" fmla="*/ 8 w 60"/>
                <a:gd name="T23" fmla="*/ 50 h 58"/>
                <a:gd name="T24" fmla="*/ 2 w 60"/>
                <a:gd name="T25" fmla="*/ 40 h 58"/>
                <a:gd name="T26" fmla="*/ 0 w 60"/>
                <a:gd name="T27" fmla="*/ 34 h 58"/>
                <a:gd name="T28" fmla="*/ 0 w 60"/>
                <a:gd name="T29" fmla="*/ 28 h 58"/>
                <a:gd name="T30" fmla="*/ 0 w 60"/>
                <a:gd name="T31" fmla="*/ 28 h 58"/>
                <a:gd name="T32" fmla="*/ 0 w 60"/>
                <a:gd name="T33" fmla="*/ 22 h 58"/>
                <a:gd name="T34" fmla="*/ 2 w 60"/>
                <a:gd name="T35" fmla="*/ 18 h 58"/>
                <a:gd name="T36" fmla="*/ 8 w 60"/>
                <a:gd name="T37" fmla="*/ 8 h 58"/>
                <a:gd name="T38" fmla="*/ 18 w 60"/>
                <a:gd name="T39" fmla="*/ 2 h 58"/>
                <a:gd name="T40" fmla="*/ 24 w 60"/>
                <a:gd name="T41" fmla="*/ 0 h 58"/>
                <a:gd name="T42" fmla="*/ 30 w 60"/>
                <a:gd name="T43" fmla="*/ 0 h 58"/>
                <a:gd name="T44" fmla="*/ 30 w 60"/>
                <a:gd name="T45" fmla="*/ 0 h 58"/>
                <a:gd name="T46" fmla="*/ 36 w 60"/>
                <a:gd name="T47" fmla="*/ 0 h 58"/>
                <a:gd name="T48" fmla="*/ 40 w 60"/>
                <a:gd name="T49" fmla="*/ 2 h 58"/>
                <a:gd name="T50" fmla="*/ 50 w 60"/>
                <a:gd name="T51" fmla="*/ 8 h 58"/>
                <a:gd name="T52" fmla="*/ 56 w 60"/>
                <a:gd name="T53" fmla="*/ 18 h 58"/>
                <a:gd name="T54" fmla="*/ 58 w 60"/>
                <a:gd name="T55" fmla="*/ 22 h 58"/>
                <a:gd name="T56" fmla="*/ 60 w 60"/>
                <a:gd name="T57" fmla="*/ 28 h 58"/>
                <a:gd name="T58" fmla="*/ 60 w 60"/>
                <a:gd name="T59"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58">
                  <a:moveTo>
                    <a:pt x="60" y="28"/>
                  </a:moveTo>
                  <a:lnTo>
                    <a:pt x="60" y="28"/>
                  </a:lnTo>
                  <a:lnTo>
                    <a:pt x="58" y="34"/>
                  </a:lnTo>
                  <a:lnTo>
                    <a:pt x="56" y="40"/>
                  </a:lnTo>
                  <a:lnTo>
                    <a:pt x="50" y="50"/>
                  </a:lnTo>
                  <a:lnTo>
                    <a:pt x="40" y="56"/>
                  </a:lnTo>
                  <a:lnTo>
                    <a:pt x="36" y="58"/>
                  </a:lnTo>
                  <a:lnTo>
                    <a:pt x="30" y="58"/>
                  </a:lnTo>
                  <a:lnTo>
                    <a:pt x="30" y="58"/>
                  </a:lnTo>
                  <a:lnTo>
                    <a:pt x="24" y="58"/>
                  </a:lnTo>
                  <a:lnTo>
                    <a:pt x="18" y="56"/>
                  </a:lnTo>
                  <a:lnTo>
                    <a:pt x="8" y="50"/>
                  </a:lnTo>
                  <a:lnTo>
                    <a:pt x="2" y="40"/>
                  </a:lnTo>
                  <a:lnTo>
                    <a:pt x="0" y="34"/>
                  </a:lnTo>
                  <a:lnTo>
                    <a:pt x="0" y="28"/>
                  </a:lnTo>
                  <a:lnTo>
                    <a:pt x="0" y="28"/>
                  </a:lnTo>
                  <a:lnTo>
                    <a:pt x="0" y="22"/>
                  </a:lnTo>
                  <a:lnTo>
                    <a:pt x="2" y="18"/>
                  </a:lnTo>
                  <a:lnTo>
                    <a:pt x="8" y="8"/>
                  </a:lnTo>
                  <a:lnTo>
                    <a:pt x="18" y="2"/>
                  </a:lnTo>
                  <a:lnTo>
                    <a:pt x="24" y="0"/>
                  </a:lnTo>
                  <a:lnTo>
                    <a:pt x="30" y="0"/>
                  </a:lnTo>
                  <a:lnTo>
                    <a:pt x="30" y="0"/>
                  </a:lnTo>
                  <a:lnTo>
                    <a:pt x="36" y="0"/>
                  </a:lnTo>
                  <a:lnTo>
                    <a:pt x="40" y="2"/>
                  </a:lnTo>
                  <a:lnTo>
                    <a:pt x="50" y="8"/>
                  </a:lnTo>
                  <a:lnTo>
                    <a:pt x="56" y="18"/>
                  </a:lnTo>
                  <a:lnTo>
                    <a:pt x="58" y="22"/>
                  </a:lnTo>
                  <a:lnTo>
                    <a:pt x="60" y="28"/>
                  </a:lnTo>
                  <a:lnTo>
                    <a:pt x="60" y="28"/>
                  </a:lnTo>
                  <a:close/>
                </a:path>
              </a:pathLst>
            </a:custGeom>
            <a:solidFill>
              <a:srgbClr val="EE807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18"/>
            <p:cNvSpPr>
              <a:spLocks/>
            </p:cNvSpPr>
            <p:nvPr/>
          </p:nvSpPr>
          <p:spPr bwMode="auto">
            <a:xfrm>
              <a:off x="3324" y="4045"/>
              <a:ext cx="60" cy="58"/>
            </a:xfrm>
            <a:custGeom>
              <a:avLst/>
              <a:gdLst>
                <a:gd name="T0" fmla="*/ 60 w 60"/>
                <a:gd name="T1" fmla="*/ 28 h 58"/>
                <a:gd name="T2" fmla="*/ 60 w 60"/>
                <a:gd name="T3" fmla="*/ 28 h 58"/>
                <a:gd name="T4" fmla="*/ 60 w 60"/>
                <a:gd name="T5" fmla="*/ 34 h 58"/>
                <a:gd name="T6" fmla="*/ 58 w 60"/>
                <a:gd name="T7" fmla="*/ 40 h 58"/>
                <a:gd name="T8" fmla="*/ 52 w 60"/>
                <a:gd name="T9" fmla="*/ 50 h 58"/>
                <a:gd name="T10" fmla="*/ 42 w 60"/>
                <a:gd name="T11" fmla="*/ 56 h 58"/>
                <a:gd name="T12" fmla="*/ 36 w 60"/>
                <a:gd name="T13" fmla="*/ 58 h 58"/>
                <a:gd name="T14" fmla="*/ 30 w 60"/>
                <a:gd name="T15" fmla="*/ 58 h 58"/>
                <a:gd name="T16" fmla="*/ 30 w 60"/>
                <a:gd name="T17" fmla="*/ 58 h 58"/>
                <a:gd name="T18" fmla="*/ 24 w 60"/>
                <a:gd name="T19" fmla="*/ 58 h 58"/>
                <a:gd name="T20" fmla="*/ 18 w 60"/>
                <a:gd name="T21" fmla="*/ 56 h 58"/>
                <a:gd name="T22" fmla="*/ 8 w 60"/>
                <a:gd name="T23" fmla="*/ 50 h 58"/>
                <a:gd name="T24" fmla="*/ 2 w 60"/>
                <a:gd name="T25" fmla="*/ 40 h 58"/>
                <a:gd name="T26" fmla="*/ 0 w 60"/>
                <a:gd name="T27" fmla="*/ 34 h 58"/>
                <a:gd name="T28" fmla="*/ 0 w 60"/>
                <a:gd name="T29" fmla="*/ 28 h 58"/>
                <a:gd name="T30" fmla="*/ 0 w 60"/>
                <a:gd name="T31" fmla="*/ 28 h 58"/>
                <a:gd name="T32" fmla="*/ 0 w 60"/>
                <a:gd name="T33" fmla="*/ 22 h 58"/>
                <a:gd name="T34" fmla="*/ 2 w 60"/>
                <a:gd name="T35" fmla="*/ 18 h 58"/>
                <a:gd name="T36" fmla="*/ 8 w 60"/>
                <a:gd name="T37" fmla="*/ 8 h 58"/>
                <a:gd name="T38" fmla="*/ 18 w 60"/>
                <a:gd name="T39" fmla="*/ 2 h 58"/>
                <a:gd name="T40" fmla="*/ 24 w 60"/>
                <a:gd name="T41" fmla="*/ 0 h 58"/>
                <a:gd name="T42" fmla="*/ 30 w 60"/>
                <a:gd name="T43" fmla="*/ 0 h 58"/>
                <a:gd name="T44" fmla="*/ 30 w 60"/>
                <a:gd name="T45" fmla="*/ 0 h 58"/>
                <a:gd name="T46" fmla="*/ 36 w 60"/>
                <a:gd name="T47" fmla="*/ 0 h 58"/>
                <a:gd name="T48" fmla="*/ 42 w 60"/>
                <a:gd name="T49" fmla="*/ 2 h 58"/>
                <a:gd name="T50" fmla="*/ 52 w 60"/>
                <a:gd name="T51" fmla="*/ 8 h 58"/>
                <a:gd name="T52" fmla="*/ 58 w 60"/>
                <a:gd name="T53" fmla="*/ 18 h 58"/>
                <a:gd name="T54" fmla="*/ 60 w 60"/>
                <a:gd name="T55" fmla="*/ 22 h 58"/>
                <a:gd name="T56" fmla="*/ 60 w 60"/>
                <a:gd name="T57" fmla="*/ 28 h 58"/>
                <a:gd name="T58" fmla="*/ 60 w 60"/>
                <a:gd name="T59"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0" h="58">
                  <a:moveTo>
                    <a:pt x="60" y="28"/>
                  </a:moveTo>
                  <a:lnTo>
                    <a:pt x="60" y="28"/>
                  </a:lnTo>
                  <a:lnTo>
                    <a:pt x="60" y="34"/>
                  </a:lnTo>
                  <a:lnTo>
                    <a:pt x="58" y="40"/>
                  </a:lnTo>
                  <a:lnTo>
                    <a:pt x="52" y="50"/>
                  </a:lnTo>
                  <a:lnTo>
                    <a:pt x="42" y="56"/>
                  </a:lnTo>
                  <a:lnTo>
                    <a:pt x="36" y="58"/>
                  </a:lnTo>
                  <a:lnTo>
                    <a:pt x="30" y="58"/>
                  </a:lnTo>
                  <a:lnTo>
                    <a:pt x="30" y="58"/>
                  </a:lnTo>
                  <a:lnTo>
                    <a:pt x="24" y="58"/>
                  </a:lnTo>
                  <a:lnTo>
                    <a:pt x="18" y="56"/>
                  </a:lnTo>
                  <a:lnTo>
                    <a:pt x="8" y="50"/>
                  </a:lnTo>
                  <a:lnTo>
                    <a:pt x="2" y="40"/>
                  </a:lnTo>
                  <a:lnTo>
                    <a:pt x="0" y="34"/>
                  </a:lnTo>
                  <a:lnTo>
                    <a:pt x="0" y="28"/>
                  </a:lnTo>
                  <a:lnTo>
                    <a:pt x="0" y="28"/>
                  </a:lnTo>
                  <a:lnTo>
                    <a:pt x="0" y="22"/>
                  </a:lnTo>
                  <a:lnTo>
                    <a:pt x="2" y="18"/>
                  </a:lnTo>
                  <a:lnTo>
                    <a:pt x="8" y="8"/>
                  </a:lnTo>
                  <a:lnTo>
                    <a:pt x="18" y="2"/>
                  </a:lnTo>
                  <a:lnTo>
                    <a:pt x="24" y="0"/>
                  </a:lnTo>
                  <a:lnTo>
                    <a:pt x="30" y="0"/>
                  </a:lnTo>
                  <a:lnTo>
                    <a:pt x="30" y="0"/>
                  </a:lnTo>
                  <a:lnTo>
                    <a:pt x="36" y="0"/>
                  </a:lnTo>
                  <a:lnTo>
                    <a:pt x="42" y="2"/>
                  </a:lnTo>
                  <a:lnTo>
                    <a:pt x="52" y="8"/>
                  </a:lnTo>
                  <a:lnTo>
                    <a:pt x="58" y="18"/>
                  </a:lnTo>
                  <a:lnTo>
                    <a:pt x="60" y="22"/>
                  </a:lnTo>
                  <a:lnTo>
                    <a:pt x="60" y="28"/>
                  </a:lnTo>
                  <a:lnTo>
                    <a:pt x="60" y="28"/>
                  </a:lnTo>
                  <a:close/>
                </a:path>
              </a:pathLst>
            </a:custGeom>
            <a:solidFill>
              <a:srgbClr val="EE807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6" name="テキスト プレースホルダー 25"/>
          <p:cNvSpPr>
            <a:spLocks noGrp="1"/>
          </p:cNvSpPr>
          <p:nvPr>
            <p:ph type="body" sz="quarter" idx="34"/>
          </p:nvPr>
        </p:nvSpPr>
        <p:spPr>
          <a:xfrm>
            <a:off x="2412999" y="387817"/>
            <a:ext cx="2733675" cy="447675"/>
          </a:xfrm>
        </p:spPr>
        <p:txBody>
          <a:bodyPr/>
          <a:lstStyle/>
          <a:p>
            <a:r>
              <a:rPr kumimoji="1" lang="ja-JP" altLang="en-US" sz="2400" dirty="0"/>
              <a:t>職員コラム</a:t>
            </a:r>
          </a:p>
        </p:txBody>
      </p:sp>
      <p:sp>
        <p:nvSpPr>
          <p:cNvPr id="261" name="テキスト プレースホルダー 260"/>
          <p:cNvSpPr>
            <a:spLocks noGrp="1"/>
          </p:cNvSpPr>
          <p:nvPr>
            <p:ph type="body" sz="quarter" idx="46"/>
          </p:nvPr>
        </p:nvSpPr>
        <p:spPr>
          <a:xfrm>
            <a:off x="365123" y="858463"/>
            <a:ext cx="6829425" cy="3681598"/>
          </a:xfrm>
        </p:spPr>
        <p:txBody>
          <a:bodyPr>
            <a:normAutofit/>
          </a:bodyPr>
          <a:lstStyle/>
          <a:p>
            <a:pPr algn="r"/>
            <a:endParaRPr lang="en-US" altLang="ja-JP" sz="1300" b="1" dirty="0"/>
          </a:p>
          <a:p>
            <a:pPr>
              <a:lnSpc>
                <a:spcPts val="1600"/>
              </a:lnSpc>
              <a:spcBef>
                <a:spcPts val="0"/>
              </a:spcBef>
            </a:pPr>
            <a:r>
              <a:rPr lang="en-US" altLang="ja-JP" sz="6000" dirty="0"/>
              <a:t> </a:t>
            </a:r>
            <a:endParaRPr lang="en-US" altLang="ja-JP" sz="4800" dirty="0"/>
          </a:p>
          <a:p>
            <a:pPr>
              <a:lnSpc>
                <a:spcPts val="800"/>
              </a:lnSpc>
            </a:pPr>
            <a:r>
              <a:rPr lang="ja-JP" altLang="ja-JP" sz="4800" dirty="0"/>
              <a:t>　</a:t>
            </a:r>
            <a:endParaRPr lang="en-US" altLang="ja-JP" sz="4800" dirty="0"/>
          </a:p>
          <a:p>
            <a:pPr>
              <a:lnSpc>
                <a:spcPts val="800"/>
              </a:lnSpc>
            </a:pPr>
            <a:r>
              <a:rPr lang="ja-JP" altLang="en-US" sz="1200" dirty="0"/>
              <a:t>　　</a:t>
            </a:r>
            <a:r>
              <a:rPr lang="ja-JP" altLang="ja-JP" sz="1200" dirty="0"/>
              <a:t>こんにちは　歯科衛生士の本田です。</a:t>
            </a:r>
            <a:endParaRPr lang="en-US" altLang="ja-JP" sz="1200" dirty="0"/>
          </a:p>
          <a:p>
            <a:pPr>
              <a:lnSpc>
                <a:spcPts val="800"/>
              </a:lnSpc>
            </a:pPr>
            <a:r>
              <a:rPr lang="ja-JP" altLang="en-US" sz="1200" dirty="0"/>
              <a:t>　</a:t>
            </a:r>
            <a:r>
              <a:rPr lang="ja-JP" altLang="ja-JP" sz="1200" dirty="0"/>
              <a:t>みなさん、生活習慣病と聞いて何の疾患を思い浮かびますか？例えば、高血圧や糖尿病など</a:t>
            </a:r>
            <a:endParaRPr lang="en-US" altLang="ja-JP" sz="1200" dirty="0"/>
          </a:p>
          <a:p>
            <a:pPr>
              <a:lnSpc>
                <a:spcPts val="800"/>
              </a:lnSpc>
            </a:pPr>
            <a:r>
              <a:rPr lang="ja-JP" altLang="en-US" sz="1200" dirty="0"/>
              <a:t>　</a:t>
            </a:r>
            <a:r>
              <a:rPr lang="ja-JP" altLang="ja-JP" sz="1200" dirty="0"/>
              <a:t>様々な疾患がありますが、実は歯周病も生活習慣病の仲間です。</a:t>
            </a:r>
            <a:r>
              <a:rPr lang="en-US" altLang="ja-JP" sz="1200" dirty="0"/>
              <a:t> </a:t>
            </a:r>
            <a:endParaRPr lang="ja-JP" altLang="ja-JP" sz="1200" dirty="0"/>
          </a:p>
          <a:p>
            <a:pPr>
              <a:lnSpc>
                <a:spcPts val="800"/>
              </a:lnSpc>
            </a:pPr>
            <a:r>
              <a:rPr lang="ja-JP" altLang="en-US" sz="1200" dirty="0"/>
              <a:t>　</a:t>
            </a:r>
            <a:r>
              <a:rPr lang="ja-JP" altLang="ja-JP" sz="1200" dirty="0"/>
              <a:t>歯周病は痛みを感じずにじわじわと進行し気付いた時にはもう手遅れ・・・といった</a:t>
            </a:r>
            <a:endParaRPr lang="en-US" altLang="ja-JP" sz="1200" dirty="0"/>
          </a:p>
          <a:p>
            <a:pPr>
              <a:lnSpc>
                <a:spcPts val="800"/>
              </a:lnSpc>
            </a:pPr>
            <a:r>
              <a:rPr lang="ja-JP" altLang="en-US" sz="1200" dirty="0"/>
              <a:t>　</a:t>
            </a:r>
            <a:r>
              <a:rPr lang="ja-JP" altLang="ja-JP" sz="1200" dirty="0"/>
              <a:t>とても怖い疾患です。一度失った骨は戻ってはきません。しかし改善はします</a:t>
            </a:r>
            <a:r>
              <a:rPr lang="ja-JP" altLang="en-US" sz="1200" dirty="0"/>
              <a:t>。</a:t>
            </a:r>
            <a:endParaRPr lang="en-US" altLang="ja-JP" sz="1200" dirty="0"/>
          </a:p>
          <a:p>
            <a:pPr>
              <a:lnSpc>
                <a:spcPts val="800"/>
              </a:lnSpc>
            </a:pPr>
            <a:r>
              <a:rPr lang="ja-JP" altLang="en-US" sz="1200" dirty="0"/>
              <a:t>　</a:t>
            </a:r>
            <a:r>
              <a:rPr lang="ja-JP" altLang="ja-JP" sz="1200" dirty="0"/>
              <a:t>私は歯周病を筋トレと同じだと思っています。やればやるだけ自分に返ってくる。</a:t>
            </a:r>
          </a:p>
          <a:p>
            <a:pPr>
              <a:lnSpc>
                <a:spcPts val="800"/>
              </a:lnSpc>
            </a:pPr>
            <a:r>
              <a:rPr lang="ja-JP" altLang="en-US" sz="1200" dirty="0"/>
              <a:t>　</a:t>
            </a:r>
            <a:r>
              <a:rPr lang="ja-JP" altLang="ja-JP" sz="1200" dirty="0"/>
              <a:t>そう！歯みがきもやればやるほど歯茎は答えてくれます。</a:t>
            </a:r>
          </a:p>
          <a:p>
            <a:pPr>
              <a:lnSpc>
                <a:spcPts val="800"/>
              </a:lnSpc>
            </a:pPr>
            <a:r>
              <a:rPr lang="ja-JP" altLang="en-US" sz="1200" dirty="0"/>
              <a:t>　</a:t>
            </a:r>
            <a:r>
              <a:rPr lang="ja-JP" altLang="ja-JP" sz="1200" dirty="0"/>
              <a:t>やってはいるけど上手に毛先が当たっていないと磨けていない。</a:t>
            </a:r>
          </a:p>
          <a:p>
            <a:pPr>
              <a:lnSpc>
                <a:spcPts val="800"/>
              </a:lnSpc>
            </a:pPr>
            <a:r>
              <a:rPr lang="ja-JP" altLang="en-US" sz="1200" dirty="0"/>
              <a:t>　</a:t>
            </a:r>
            <a:r>
              <a:rPr lang="ja-JP" altLang="ja-JP" sz="1200" dirty="0"/>
              <a:t>もう耳にタコの様に衛生士に言われて落ち込んでいるあなた！</a:t>
            </a:r>
            <a:r>
              <a:rPr lang="ja-JP" altLang="en-US" sz="1200" dirty="0"/>
              <a:t> </a:t>
            </a:r>
            <a:r>
              <a:rPr lang="ja-JP" altLang="ja-JP" sz="1200" dirty="0"/>
              <a:t>一緒に頑張りましょう！</a:t>
            </a:r>
            <a:endParaRPr lang="en-US" altLang="ja-JP" sz="1200" dirty="0"/>
          </a:p>
          <a:p>
            <a:pPr>
              <a:lnSpc>
                <a:spcPts val="800"/>
              </a:lnSpc>
            </a:pPr>
            <a:r>
              <a:rPr lang="ja-JP" altLang="en-US" sz="1200" dirty="0"/>
              <a:t>　</a:t>
            </a:r>
            <a:r>
              <a:rPr lang="ja-JP" altLang="ja-JP" sz="1200" dirty="0"/>
              <a:t>自分の歯を歯周病にさせるか、させないか…はあなた次第です</a:t>
            </a:r>
            <a:r>
              <a:rPr lang="ja-JP" altLang="en-US" sz="1200" dirty="0"/>
              <a:t>。</a:t>
            </a:r>
            <a:endParaRPr lang="ja-JP" altLang="ja-JP" sz="1200" dirty="0"/>
          </a:p>
          <a:p>
            <a:pPr>
              <a:lnSpc>
                <a:spcPts val="800"/>
              </a:lnSpc>
            </a:pPr>
            <a:r>
              <a:rPr lang="ja-JP" altLang="en-US" sz="1200" dirty="0"/>
              <a:t>　</a:t>
            </a:r>
            <a:r>
              <a:rPr lang="ja-JP" altLang="ja-JP" sz="1200" dirty="0"/>
              <a:t>歯周病を改善させて糖尿病の数値も下げてしまいましょう！</a:t>
            </a:r>
          </a:p>
          <a:p>
            <a:pPr>
              <a:lnSpc>
                <a:spcPts val="800"/>
              </a:lnSpc>
            </a:pPr>
            <a:r>
              <a:rPr lang="ja-JP" altLang="en-US" sz="1200" dirty="0"/>
              <a:t>　</a:t>
            </a:r>
            <a:r>
              <a:rPr lang="ja-JP" altLang="ja-JP" sz="1200" dirty="0"/>
              <a:t>いつでも何でも分からないことは聞いてくださいね</a:t>
            </a:r>
            <a:r>
              <a:rPr lang="ja-JP" altLang="en-US" sz="1200" dirty="0"/>
              <a:t>！</a:t>
            </a:r>
            <a:endParaRPr lang="ja-JP" altLang="ja-JP" sz="1200" dirty="0"/>
          </a:p>
          <a:p>
            <a:pPr>
              <a:lnSpc>
                <a:spcPts val="1600"/>
              </a:lnSpc>
              <a:spcBef>
                <a:spcPts val="0"/>
              </a:spcBef>
            </a:pPr>
            <a:endParaRPr lang="ja-JP" altLang="ja-JP" sz="4000" dirty="0">
              <a:latin typeface="ＭＳ ゴシック" pitchFamily="49" charset="-128"/>
              <a:ea typeface="ＭＳ ゴシック" pitchFamily="49" charset="-128"/>
            </a:endParaRPr>
          </a:p>
        </p:txBody>
      </p:sp>
      <p:sp>
        <p:nvSpPr>
          <p:cNvPr id="87" name="テキスト プレースホルダー 28"/>
          <p:cNvSpPr>
            <a:spLocks noGrp="1"/>
          </p:cNvSpPr>
          <p:nvPr>
            <p:ph type="body" sz="quarter" idx="38"/>
          </p:nvPr>
        </p:nvSpPr>
        <p:spPr>
          <a:xfrm>
            <a:off x="625713" y="1067772"/>
            <a:ext cx="3459177" cy="269667"/>
          </a:xfrm>
        </p:spPr>
        <p:txBody>
          <a:bodyPr/>
          <a:lstStyle/>
          <a:p>
            <a:r>
              <a:rPr lang="en-US" altLang="ja-JP" sz="1800" dirty="0"/>
              <a:t>『</a:t>
            </a:r>
            <a:r>
              <a:rPr lang="ja-JP" altLang="ja-JP" sz="1800" dirty="0"/>
              <a:t>歯周病って生活習慣病？』</a:t>
            </a:r>
          </a:p>
          <a:p>
            <a:endParaRPr lang="ja-JP" altLang="ja-JP" sz="1200" dirty="0"/>
          </a:p>
          <a:p>
            <a:endParaRPr lang="ja-JP" altLang="en-US" sz="2000" dirty="0">
              <a:solidFill>
                <a:schemeClr val="tx1"/>
              </a:solidFill>
            </a:endParaRPr>
          </a:p>
          <a:p>
            <a:endParaRPr kumimoji="1" lang="ja-JP" altLang="en-US" sz="2800" dirty="0"/>
          </a:p>
        </p:txBody>
      </p:sp>
      <p:sp>
        <p:nvSpPr>
          <p:cNvPr id="32" name="テキスト プレースホルダー 260"/>
          <p:cNvSpPr>
            <a:spLocks noGrp="1"/>
          </p:cNvSpPr>
          <p:nvPr>
            <p:ph type="body" sz="quarter" idx="46"/>
          </p:nvPr>
        </p:nvSpPr>
        <p:spPr>
          <a:xfrm>
            <a:off x="357439" y="6170278"/>
            <a:ext cx="6769911" cy="3964961"/>
          </a:xfrm>
          <a:noFill/>
        </p:spPr>
        <p:txBody>
          <a:bodyPr>
            <a:normAutofit/>
          </a:bodyPr>
          <a:lstStyle/>
          <a:p>
            <a:endParaRPr lang="en-US" altLang="ja-JP" sz="1200" dirty="0"/>
          </a:p>
          <a:p>
            <a:endParaRPr lang="en-US" altLang="ja-JP" sz="1200" dirty="0"/>
          </a:p>
          <a:p>
            <a:r>
              <a:rPr lang="ja-JP" altLang="en-US" sz="1200" dirty="0"/>
              <a:t>　</a:t>
            </a:r>
            <a:r>
              <a:rPr lang="ja-JP" altLang="ja-JP" sz="1200" dirty="0"/>
              <a:t>ストレスは体に様々な影響を与えます。不安感による動悸や消化器症状。嫌だなぁと思う事が近づいてくると、胃やお腹が痛くなった経験は誰しもあるのではないでしょうか？イライラ感による暴飲暴食や血圧上昇、無意識のうちに歯を噛みしめてしまう事もあります。ストレスにより免疫力が低下すると口腔内では細菌が繁殖しやすくなり、歯肉の炎症が進んでしまうこともあります。</a:t>
            </a:r>
          </a:p>
          <a:p>
            <a:r>
              <a:rPr lang="ja-JP" altLang="ja-JP" sz="1200" dirty="0"/>
              <a:t>　ストレスの対処法をいくつか身につけて</a:t>
            </a:r>
            <a:r>
              <a:rPr lang="ja-JP" altLang="en-US" sz="1200" dirty="0"/>
              <a:t>みるのはいかがでしょうか</a:t>
            </a:r>
            <a:r>
              <a:rPr lang="ja-JP" altLang="ja-JP" sz="1200" dirty="0"/>
              <a:t>。まずストレスとなりうる刺激を生み出さないようにする。騒音が苦手な人は大きな音や不快な音が聞こえる所から遠ざかる。人付き合いが苦手な人は一人の時間を多く持つようにする。次にストレスと感じないような受け止め方をする。注意を受けた時、悲観的にならず自分の成長の為であると受け止める。結果ばかりに目を向けるのではなく、そこに行き着くまでの過程を大切にする。最後に、発散する方法を身につける。好きな事に時間を費やしたり、質の良い睡眠を取ったりする。このようないくつかの方法を組み合わせて使う事により、ストレスを感じにくい生活が送れます。</a:t>
            </a:r>
          </a:p>
          <a:p>
            <a:r>
              <a:rPr lang="ja-JP" altLang="ja-JP" sz="1200" dirty="0"/>
              <a:t>　心穏やかに生きていく為に、自分を労ると良いと思います。同僚や友人に対して｢大丈夫だよ｣や｢元気を出して｣と声をかける人はたくさんいます。しかしそれと同じ言葉を自分自身に向ける事はありますか？ストレスで苦しくなってしまう前に、自分自身に優しい言葉をかけて</a:t>
            </a:r>
            <a:r>
              <a:rPr lang="ja-JP" altLang="en-US" sz="1200" dirty="0"/>
              <a:t>いくとより良い生活につなげられると</a:t>
            </a:r>
            <a:r>
              <a:rPr lang="ja-JP" altLang="ja-JP" sz="1200" dirty="0"/>
              <a:t>思います。</a:t>
            </a:r>
            <a:r>
              <a:rPr lang="ja-JP" altLang="en-US" sz="1200" dirty="0"/>
              <a:t>是非試してみてください。</a:t>
            </a:r>
            <a:endParaRPr lang="ja-JP" altLang="ja-JP" sz="1200" dirty="0"/>
          </a:p>
          <a:p>
            <a:endParaRPr lang="en-US" altLang="ja-JP" sz="2000" dirty="0"/>
          </a:p>
        </p:txBody>
      </p:sp>
      <p:sp>
        <p:nvSpPr>
          <p:cNvPr id="23" name="テキスト プレースホルダー 28"/>
          <p:cNvSpPr>
            <a:spLocks noGrp="1"/>
          </p:cNvSpPr>
          <p:nvPr>
            <p:ph type="body" sz="quarter" idx="38"/>
          </p:nvPr>
        </p:nvSpPr>
        <p:spPr>
          <a:xfrm>
            <a:off x="4729486" y="1328837"/>
            <a:ext cx="2212041" cy="276225"/>
          </a:xfrm>
        </p:spPr>
        <p:txBody>
          <a:bodyPr/>
          <a:lstStyle/>
          <a:p>
            <a:r>
              <a:rPr lang="ja-JP" altLang="en-US" sz="1200" dirty="0">
                <a:solidFill>
                  <a:schemeClr val="tx1"/>
                </a:solidFill>
                <a:latin typeface="+mn-ea"/>
                <a:ea typeface="+mn-ea"/>
              </a:rPr>
              <a:t>歯科衛生士　本田　暁子</a:t>
            </a:r>
            <a:endParaRPr kumimoji="1" lang="ja-JP" altLang="en-US" sz="1200" dirty="0">
              <a:solidFill>
                <a:schemeClr val="tx1"/>
              </a:solidFill>
              <a:latin typeface="+mn-ea"/>
              <a:ea typeface="+mn-ea"/>
            </a:endParaRPr>
          </a:p>
        </p:txBody>
      </p:sp>
      <p:sp>
        <p:nvSpPr>
          <p:cNvPr id="25" name="テキスト ボックス 24"/>
          <p:cNvSpPr txBox="1"/>
          <p:nvPr/>
        </p:nvSpPr>
        <p:spPr>
          <a:xfrm>
            <a:off x="714138" y="5882592"/>
            <a:ext cx="4432536" cy="369332"/>
          </a:xfrm>
          <a:prstGeom prst="rect">
            <a:avLst/>
          </a:prstGeom>
          <a:noFill/>
        </p:spPr>
        <p:txBody>
          <a:bodyPr wrap="square" rtlCol="0">
            <a:spAutoFit/>
          </a:bodyPr>
          <a:lstStyle/>
          <a:p>
            <a:pPr algn="ctr"/>
            <a:r>
              <a:rPr lang="ja-JP" altLang="en-US" b="1" dirty="0">
                <a:latin typeface="メイリオ" panose="020B0604030504040204" pitchFamily="50" charset="-128"/>
                <a:ea typeface="メイリオ" panose="020B0604030504040204" pitchFamily="50" charset="-128"/>
              </a:rPr>
              <a:t>「</a:t>
            </a:r>
            <a:r>
              <a:rPr lang="ja-JP" altLang="ja-JP" b="1" dirty="0">
                <a:latin typeface="メイリオ" panose="020B0604030504040204" pitchFamily="50" charset="-128"/>
                <a:ea typeface="メイリオ" panose="020B0604030504040204" pitchFamily="50" charset="-128"/>
              </a:rPr>
              <a:t>歯の痛みも引き起こすストレス撃退</a:t>
            </a:r>
            <a:r>
              <a:rPr lang="ja-JP" altLang="en-US" b="1" dirty="0">
                <a:latin typeface="メイリオ" panose="020B0604030504040204" pitchFamily="50" charset="-128"/>
                <a:ea typeface="メイリオ" panose="020B0604030504040204" pitchFamily="50" charset="-128"/>
              </a:rPr>
              <a:t>」</a:t>
            </a:r>
            <a:endParaRPr lang="ja-JP" altLang="ja-JP" b="1" dirty="0">
              <a:latin typeface="メイリオ" panose="020B0604030504040204" pitchFamily="50" charset="-128"/>
              <a:ea typeface="メイリオ" panose="020B0604030504040204" pitchFamily="50" charset="-128"/>
            </a:endParaRPr>
          </a:p>
        </p:txBody>
      </p:sp>
      <p:sp>
        <p:nvSpPr>
          <p:cNvPr id="24" name="正方形/長方形 23"/>
          <p:cNvSpPr/>
          <p:nvPr/>
        </p:nvSpPr>
        <p:spPr>
          <a:xfrm>
            <a:off x="5475554" y="6390353"/>
            <a:ext cx="1313180" cy="276999"/>
          </a:xfrm>
          <a:prstGeom prst="rect">
            <a:avLst/>
          </a:prstGeom>
        </p:spPr>
        <p:txBody>
          <a:bodyPr wrap="none">
            <a:spAutoFit/>
          </a:bodyPr>
          <a:lstStyle/>
          <a:p>
            <a:r>
              <a:rPr lang="ja-JP" altLang="en-US" sz="1200" b="1" dirty="0"/>
              <a:t>事務　石田　里菜</a:t>
            </a:r>
            <a:endParaRPr lang="ja-JP" altLang="ja-JP" sz="1200" b="1" dirty="0"/>
          </a:p>
        </p:txBody>
      </p:sp>
      <p:pic>
        <p:nvPicPr>
          <p:cNvPr id="4" name="図 3"/>
          <p:cNvPicPr>
            <a:picLocks noChangeAspect="1"/>
          </p:cNvPicPr>
          <p:nvPr/>
        </p:nvPicPr>
        <p:blipFill>
          <a:blip r:embed="rId2" cstate="print"/>
          <a:stretch>
            <a:fillRect/>
          </a:stretch>
        </p:blipFill>
        <p:spPr>
          <a:xfrm>
            <a:off x="5015132" y="3732353"/>
            <a:ext cx="630839" cy="1017482"/>
          </a:xfrm>
          <a:prstGeom prst="rect">
            <a:avLst/>
          </a:prstGeom>
        </p:spPr>
      </p:pic>
      <p:pic>
        <p:nvPicPr>
          <p:cNvPr id="5" name="図 4"/>
          <p:cNvPicPr>
            <a:picLocks noChangeAspect="1"/>
          </p:cNvPicPr>
          <p:nvPr/>
        </p:nvPicPr>
        <p:blipFill>
          <a:blip r:embed="rId3" cstate="print"/>
          <a:stretch>
            <a:fillRect/>
          </a:stretch>
        </p:blipFill>
        <p:spPr>
          <a:xfrm>
            <a:off x="5638984" y="3736813"/>
            <a:ext cx="738279" cy="1032158"/>
          </a:xfrm>
          <a:prstGeom prst="rect">
            <a:avLst/>
          </a:prstGeom>
        </p:spPr>
      </p:pic>
      <p:pic>
        <p:nvPicPr>
          <p:cNvPr id="12" name="図 11"/>
          <p:cNvPicPr>
            <a:picLocks noChangeAspect="1"/>
          </p:cNvPicPr>
          <p:nvPr/>
        </p:nvPicPr>
        <p:blipFill>
          <a:blip r:embed="rId4" cstate="print"/>
          <a:stretch>
            <a:fillRect/>
          </a:stretch>
        </p:blipFill>
        <p:spPr>
          <a:xfrm>
            <a:off x="5677180" y="5572239"/>
            <a:ext cx="981137" cy="981137"/>
          </a:xfrm>
          <a:prstGeom prst="rect">
            <a:avLst/>
          </a:prstGeom>
        </p:spPr>
      </p:pic>
    </p:spTree>
    <p:extLst>
      <p:ext uri="{BB962C8B-B14F-4D97-AF65-F5344CB8AC3E}">
        <p14:creationId xmlns:p14="http://schemas.microsoft.com/office/powerpoint/2010/main" xmlns="" val="2330850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正方形/長方形 52"/>
          <p:cNvSpPr/>
          <p:nvPr/>
        </p:nvSpPr>
        <p:spPr>
          <a:xfrm>
            <a:off x="345782" y="309282"/>
            <a:ext cx="7000154" cy="2710543"/>
          </a:xfrm>
          <a:prstGeom prst="rect">
            <a:avLst/>
          </a:prstGeom>
          <a:noFill/>
          <a:ln w="60325" cmpd="tri">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p:cNvGrpSpPr/>
          <p:nvPr/>
        </p:nvGrpSpPr>
        <p:grpSpPr>
          <a:xfrm>
            <a:off x="222837" y="5925748"/>
            <a:ext cx="7103729" cy="1553279"/>
            <a:chOff x="410553" y="7569200"/>
            <a:chExt cx="3666147" cy="2768600"/>
          </a:xfrm>
        </p:grpSpPr>
        <p:sp>
          <p:nvSpPr>
            <p:cNvPr id="22" name="正方形/長方形 21"/>
            <p:cNvSpPr/>
            <p:nvPr/>
          </p:nvSpPr>
          <p:spPr>
            <a:xfrm>
              <a:off x="410553" y="7569200"/>
              <a:ext cx="3666147" cy="2768600"/>
            </a:xfrm>
            <a:prstGeom prst="rect">
              <a:avLst/>
            </a:prstGeom>
            <a:pattFill prst="pct90">
              <a:fgClr>
                <a:schemeClr val="accent4"/>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22"/>
            <p:cNvSpPr/>
            <p:nvPr/>
          </p:nvSpPr>
          <p:spPr>
            <a:xfrm>
              <a:off x="541826" y="7696200"/>
              <a:ext cx="3403600" cy="2514600"/>
            </a:xfrm>
            <a:prstGeom prst="roundRect">
              <a:avLst>
                <a:gd name="adj" fmla="val 606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6" name="テキスト プレースホルダー 45"/>
          <p:cNvSpPr>
            <a:spLocks noGrp="1"/>
          </p:cNvSpPr>
          <p:nvPr>
            <p:ph type="body" sz="quarter" idx="55"/>
          </p:nvPr>
        </p:nvSpPr>
        <p:spPr>
          <a:xfrm>
            <a:off x="1335567" y="6490826"/>
            <a:ext cx="4982676" cy="909645"/>
          </a:xfrm>
        </p:spPr>
        <p:txBody>
          <a:bodyPr/>
          <a:lstStyle/>
          <a:p>
            <a:r>
              <a:rPr lang="en-US" altLang="ja-JP" sz="2000" dirty="0">
                <a:latin typeface="HG創英角ｺﾞｼｯｸUB" pitchFamily="49" charset="-128"/>
                <a:ea typeface="HG創英角ｺﾞｼｯｸUB" pitchFamily="49" charset="-128"/>
              </a:rPr>
              <a:t>11</a:t>
            </a:r>
            <a:r>
              <a:rPr lang="ja-JP" altLang="ja-JP" sz="2000" dirty="0">
                <a:latin typeface="HG創英角ｺﾞｼｯｸUB" pitchFamily="49" charset="-128"/>
                <a:ea typeface="HG創英角ｺﾞｼｯｸUB" pitchFamily="49" charset="-128"/>
              </a:rPr>
              <a:t>月は</a:t>
            </a:r>
            <a:r>
              <a:rPr lang="en-US" altLang="ja-JP" sz="2000" dirty="0">
                <a:latin typeface="HG創英角ｺﾞｼｯｸUB" pitchFamily="49" charset="-128"/>
                <a:ea typeface="HG創英角ｺﾞｼｯｸUB" pitchFamily="49" charset="-128"/>
              </a:rPr>
              <a:t>10</a:t>
            </a:r>
            <a:r>
              <a:rPr lang="ja-JP" altLang="ja-JP" sz="2000" dirty="0">
                <a:latin typeface="HG創英角ｺﾞｼｯｸUB" pitchFamily="49" charset="-128"/>
                <a:ea typeface="HG創英角ｺﾞｼｯｸUB" pitchFamily="49" charset="-128"/>
              </a:rPr>
              <a:t>日（</a:t>
            </a:r>
            <a:r>
              <a:rPr lang="ja-JP" altLang="en-US" sz="2000" dirty="0">
                <a:latin typeface="HG創英角ｺﾞｼｯｸUB" pitchFamily="49" charset="-128"/>
                <a:ea typeface="HG創英角ｺﾞｼｯｸUB" pitchFamily="49" charset="-128"/>
              </a:rPr>
              <a:t>金</a:t>
            </a:r>
            <a:r>
              <a:rPr lang="ja-JP" altLang="ja-JP" sz="2000" dirty="0">
                <a:latin typeface="HG創英角ｺﾞｼｯｸUB" pitchFamily="49" charset="-128"/>
                <a:ea typeface="HG創英角ｺﾞｼｯｸUB" pitchFamily="49" charset="-128"/>
              </a:rPr>
              <a:t>）の予定です。</a:t>
            </a:r>
          </a:p>
          <a:p>
            <a:pPr>
              <a:spcBef>
                <a:spcPts val="600"/>
              </a:spcBef>
            </a:pPr>
            <a:r>
              <a:rPr lang="ja-JP" altLang="ja-JP" sz="1200" dirty="0">
                <a:latin typeface="HG創英角ｺﾞｼｯｸUB" pitchFamily="49" charset="-128"/>
                <a:ea typeface="HG創英角ｺﾞｼｯｸUB" pitchFamily="49" charset="-128"/>
              </a:rPr>
              <a:t>９：３０～１１：００</a:t>
            </a:r>
            <a:r>
              <a:rPr lang="en-US" altLang="ja-JP" sz="1200" dirty="0">
                <a:latin typeface="HG創英角ｺﾞｼｯｸUB" pitchFamily="49" charset="-128"/>
                <a:ea typeface="HG創英角ｺﾞｼｯｸUB" pitchFamily="49" charset="-128"/>
              </a:rPr>
              <a:t> </a:t>
            </a:r>
            <a:r>
              <a:rPr lang="ja-JP" altLang="ja-JP" sz="1200" dirty="0">
                <a:latin typeface="HG創英角ｺﾞｼｯｸUB" pitchFamily="49" charset="-128"/>
                <a:ea typeface="HG創英角ｺﾞｼｯｸUB" pitchFamily="49" charset="-128"/>
              </a:rPr>
              <a:t>作業内容：枝切り、草取り、花壇見守り</a:t>
            </a:r>
          </a:p>
          <a:p>
            <a:pPr>
              <a:spcBef>
                <a:spcPts val="600"/>
              </a:spcBef>
            </a:pPr>
            <a:r>
              <a:rPr lang="ja-JP" altLang="ja-JP" sz="1200" dirty="0">
                <a:latin typeface="HG創英角ｺﾞｼｯｸUB" pitchFamily="49" charset="-128"/>
                <a:ea typeface="HG創英角ｺﾞｼｯｸUB" pitchFamily="49" charset="-128"/>
              </a:rPr>
              <a:t>毎月第２金曜日午前中に活動しています。</a:t>
            </a:r>
            <a:r>
              <a:rPr lang="en-US" altLang="ja-JP" sz="1200" dirty="0">
                <a:latin typeface="HG創英角ｺﾞｼｯｸUB" pitchFamily="49" charset="-128"/>
                <a:ea typeface="HG創英角ｺﾞｼｯｸUB" pitchFamily="49" charset="-128"/>
              </a:rPr>
              <a:t>12</a:t>
            </a:r>
            <a:r>
              <a:rPr lang="ja-JP" altLang="ja-JP" sz="1200" dirty="0">
                <a:latin typeface="HG創英角ｺﾞｼｯｸUB" pitchFamily="49" charset="-128"/>
                <a:ea typeface="HG創英角ｺﾞｼｯｸUB" pitchFamily="49" charset="-128"/>
              </a:rPr>
              <a:t>月は</a:t>
            </a:r>
            <a:r>
              <a:rPr lang="en-US" altLang="ja-JP" sz="1200" dirty="0">
                <a:latin typeface="HG創英角ｺﾞｼｯｸUB" pitchFamily="49" charset="-128"/>
                <a:ea typeface="HG創英角ｺﾞｼｯｸUB" pitchFamily="49" charset="-128"/>
              </a:rPr>
              <a:t>8</a:t>
            </a:r>
            <a:r>
              <a:rPr lang="ja-JP" altLang="ja-JP" sz="1200" dirty="0">
                <a:latin typeface="HG創英角ｺﾞｼｯｸUB" pitchFamily="49" charset="-128"/>
                <a:ea typeface="HG創英角ｺﾞｼｯｸUB" pitchFamily="49" charset="-128"/>
              </a:rPr>
              <a:t>日（金</a:t>
            </a:r>
            <a:r>
              <a:rPr lang="en-US" altLang="ja-JP" sz="1200" dirty="0">
                <a:latin typeface="HG創英角ｺﾞｼｯｸUB" pitchFamily="49" charset="-128"/>
                <a:ea typeface="HG創英角ｺﾞｼｯｸUB" pitchFamily="49" charset="-128"/>
              </a:rPr>
              <a:t>)</a:t>
            </a:r>
            <a:r>
              <a:rPr lang="ja-JP" altLang="ja-JP" sz="1200" dirty="0">
                <a:latin typeface="HG創英角ｺﾞｼｯｸUB" pitchFamily="49" charset="-128"/>
                <a:ea typeface="HG創英角ｺﾞｼｯｸUB" pitchFamily="49" charset="-128"/>
              </a:rPr>
              <a:t>の予定</a:t>
            </a:r>
          </a:p>
          <a:p>
            <a:r>
              <a:rPr lang="en-US" altLang="ja-JP" sz="1200" dirty="0">
                <a:latin typeface="HG創英角ｺﾞｼｯｸUB" pitchFamily="49" charset="-128"/>
                <a:ea typeface="HG創英角ｺﾞｼｯｸUB" pitchFamily="49" charset="-128"/>
              </a:rPr>
              <a:t> </a:t>
            </a:r>
            <a:endParaRPr lang="ja-JP" altLang="ja-JP" sz="1200" dirty="0">
              <a:latin typeface="HG創英角ｺﾞｼｯｸUB" pitchFamily="49" charset="-128"/>
              <a:ea typeface="HG創英角ｺﾞｼｯｸUB" pitchFamily="49" charset="-128"/>
            </a:endParaRPr>
          </a:p>
          <a:p>
            <a:endParaRPr kumimoji="1" lang="ja-JP" altLang="en-US" dirty="0"/>
          </a:p>
        </p:txBody>
      </p:sp>
      <p:sp>
        <p:nvSpPr>
          <p:cNvPr id="45" name="テキスト プレースホルダー 44"/>
          <p:cNvSpPr>
            <a:spLocks noGrp="1"/>
          </p:cNvSpPr>
          <p:nvPr>
            <p:ph type="body" sz="quarter" idx="52"/>
          </p:nvPr>
        </p:nvSpPr>
        <p:spPr>
          <a:xfrm>
            <a:off x="423261" y="977987"/>
            <a:ext cx="6922675" cy="1829575"/>
          </a:xfrm>
        </p:spPr>
        <p:txBody>
          <a:bodyPr/>
          <a:lstStyle/>
          <a:p>
            <a:pPr>
              <a:lnSpc>
                <a:spcPts val="800"/>
              </a:lnSpc>
              <a:spcBef>
                <a:spcPts val="600"/>
              </a:spcBef>
            </a:pPr>
            <a:r>
              <a:rPr lang="ja-JP" altLang="en-US" sz="1100" dirty="0"/>
              <a:t>　</a:t>
            </a:r>
            <a:r>
              <a:rPr lang="ja-JP" altLang="ja-JP" sz="1200" dirty="0"/>
              <a:t>医療生協のメンバーとの散歩の帰り「ねー、班会ができるといいね」という会話が、</a:t>
            </a:r>
            <a:r>
              <a:rPr lang="ja-JP" altLang="en-US" sz="1200" dirty="0"/>
              <a:t>班会</a:t>
            </a:r>
            <a:endParaRPr lang="en-US" altLang="ja-JP" sz="1200" dirty="0"/>
          </a:p>
          <a:p>
            <a:pPr>
              <a:lnSpc>
                <a:spcPts val="800"/>
              </a:lnSpc>
              <a:spcBef>
                <a:spcPts val="600"/>
              </a:spcBef>
            </a:pPr>
            <a:r>
              <a:rPr lang="ja-JP" altLang="en-US" sz="1200" dirty="0"/>
              <a:t>「</a:t>
            </a:r>
            <a:r>
              <a:rPr lang="ja-JP" altLang="ja-JP" sz="1200" dirty="0"/>
              <a:t>秋明菊</a:t>
            </a:r>
            <a:r>
              <a:rPr lang="ja-JP" altLang="en-US" sz="1200" dirty="0"/>
              <a:t>」</a:t>
            </a:r>
            <a:r>
              <a:rPr lang="ja-JP" altLang="ja-JP" sz="1200" dirty="0"/>
              <a:t>の発足です。</a:t>
            </a:r>
            <a:r>
              <a:rPr lang="en-US" altLang="ja-JP" sz="1200" dirty="0"/>
              <a:t> </a:t>
            </a:r>
            <a:r>
              <a:rPr lang="ja-JP" altLang="ja-JP" sz="1200" dirty="0"/>
              <a:t>班会でやっていることは血圧測定と健康カフェ。健康カフェでは、</a:t>
            </a:r>
            <a:endParaRPr lang="en-US" altLang="ja-JP" sz="1200" dirty="0"/>
          </a:p>
          <a:p>
            <a:pPr>
              <a:lnSpc>
                <a:spcPts val="800"/>
              </a:lnSpc>
              <a:spcBef>
                <a:spcPts val="600"/>
              </a:spcBef>
            </a:pPr>
            <a:r>
              <a:rPr lang="en-US" altLang="ja-JP" sz="1200" dirty="0"/>
              <a:t> </a:t>
            </a:r>
            <a:r>
              <a:rPr lang="ja-JP" altLang="ja-JP" sz="1200" dirty="0"/>
              <a:t>自分の体調、家族の体調、</a:t>
            </a:r>
            <a:r>
              <a:rPr lang="en-US" altLang="ja-JP" sz="1200" dirty="0"/>
              <a:t> </a:t>
            </a:r>
            <a:r>
              <a:rPr lang="ja-JP" altLang="ja-JP" sz="1200" dirty="0"/>
              <a:t>研修、行楽の感想、時事なども、延々と話しています。</a:t>
            </a:r>
          </a:p>
          <a:p>
            <a:pPr>
              <a:lnSpc>
                <a:spcPts val="900"/>
              </a:lnSpc>
              <a:spcBef>
                <a:spcPts val="600"/>
              </a:spcBef>
            </a:pPr>
            <a:r>
              <a:rPr lang="en-US" altLang="ja-JP" sz="1200" dirty="0"/>
              <a:t>   </a:t>
            </a:r>
            <a:r>
              <a:rPr lang="ja-JP" altLang="ja-JP" sz="1200" dirty="0"/>
              <a:t>健康診断の結果を持ち寄り、「再検査になったのよ」「うす塩って知りたいね」「</a:t>
            </a:r>
            <a:r>
              <a:rPr lang="en-US" altLang="ja-JP" sz="1200" dirty="0"/>
              <a:t>75</a:t>
            </a:r>
            <a:r>
              <a:rPr lang="ja-JP" altLang="ja-JP" sz="1200" dirty="0"/>
              <a:t>歳から</a:t>
            </a:r>
            <a:endParaRPr lang="en-US" altLang="ja-JP" sz="1200" dirty="0"/>
          </a:p>
          <a:p>
            <a:pPr>
              <a:lnSpc>
                <a:spcPts val="900"/>
              </a:lnSpc>
              <a:spcBef>
                <a:spcPts val="600"/>
              </a:spcBef>
            </a:pPr>
            <a:r>
              <a:rPr lang="en-US" altLang="ja-JP" sz="1200" dirty="0"/>
              <a:t> </a:t>
            </a:r>
            <a:r>
              <a:rPr lang="ja-JP" altLang="ja-JP" sz="1200" dirty="0"/>
              <a:t>心電図はなくなるのよ」「血圧が</a:t>
            </a:r>
            <a:r>
              <a:rPr lang="en-US" altLang="ja-JP" sz="1200" dirty="0"/>
              <a:t>150</a:t>
            </a:r>
            <a:r>
              <a:rPr lang="ja-JP" altLang="ja-JP" sz="1200" dirty="0"/>
              <a:t>になる時とそうでない時がある」など、交流しました。</a:t>
            </a:r>
            <a:endParaRPr lang="en-US" altLang="ja-JP" sz="1200" dirty="0"/>
          </a:p>
          <a:p>
            <a:pPr>
              <a:lnSpc>
                <a:spcPts val="900"/>
              </a:lnSpc>
              <a:spcBef>
                <a:spcPts val="600"/>
              </a:spcBef>
            </a:pPr>
            <a:r>
              <a:rPr lang="ja-JP" altLang="en-US" sz="1200" dirty="0"/>
              <a:t> このような</a:t>
            </a:r>
            <a:r>
              <a:rPr lang="ja-JP" altLang="ja-JP" sz="1200" dirty="0"/>
              <a:t>カフェは初めての経験で新鮮でした。</a:t>
            </a:r>
          </a:p>
          <a:p>
            <a:pPr>
              <a:lnSpc>
                <a:spcPts val="900"/>
              </a:lnSpc>
              <a:spcBef>
                <a:spcPts val="600"/>
              </a:spcBef>
            </a:pPr>
            <a:r>
              <a:rPr lang="en-US" altLang="ja-JP" sz="1200" dirty="0"/>
              <a:t> </a:t>
            </a:r>
            <a:r>
              <a:rPr lang="ja-JP" altLang="ja-JP" sz="1200" dirty="0"/>
              <a:t>他の支部で行って良かったと聞いた薬用植物園にも行きました。広大な敷地にある植物の薬効に</a:t>
            </a:r>
            <a:r>
              <a:rPr lang="ja-JP" altLang="en-US" sz="1200" dirty="0"/>
              <a:t> </a:t>
            </a:r>
            <a:endParaRPr lang="en-US" altLang="ja-JP" sz="1200" dirty="0"/>
          </a:p>
          <a:p>
            <a:pPr>
              <a:lnSpc>
                <a:spcPts val="900"/>
              </a:lnSpc>
              <a:spcBef>
                <a:spcPts val="600"/>
              </a:spcBef>
            </a:pPr>
            <a:r>
              <a:rPr lang="ja-JP" altLang="en-US" sz="1200" dirty="0"/>
              <a:t> </a:t>
            </a:r>
            <a:r>
              <a:rPr lang="ja-JP" altLang="ja-JP" sz="1200" dirty="0"/>
              <a:t>ついて説明を受け、柑橘、花、樹木の数の多さに驚き、講師の一生懸命な説明に感動しました。</a:t>
            </a:r>
          </a:p>
          <a:p>
            <a:pPr>
              <a:lnSpc>
                <a:spcPts val="900"/>
              </a:lnSpc>
              <a:spcBef>
                <a:spcPts val="600"/>
              </a:spcBef>
            </a:pPr>
            <a:r>
              <a:rPr lang="en-US" altLang="ja-JP" sz="1200" dirty="0"/>
              <a:t> </a:t>
            </a:r>
            <a:r>
              <a:rPr lang="ja-JP" altLang="ja-JP" sz="1200" dirty="0"/>
              <a:t>皆さんが班会に話題を持ち寄り、楽しくやっています。</a:t>
            </a:r>
            <a:endParaRPr kumimoji="1" lang="ja-JP" altLang="en-US" sz="1100" dirty="0"/>
          </a:p>
        </p:txBody>
      </p:sp>
      <p:sp>
        <p:nvSpPr>
          <p:cNvPr id="27" name="角丸四角形 26"/>
          <p:cNvSpPr/>
          <p:nvPr/>
        </p:nvSpPr>
        <p:spPr>
          <a:xfrm>
            <a:off x="609444" y="7566856"/>
            <a:ext cx="6261225" cy="2737433"/>
          </a:xfrm>
          <a:prstGeom prst="roundRect">
            <a:avLst>
              <a:gd name="adj" fmla="val 10363"/>
            </a:avLst>
          </a:prstGeom>
          <a:solidFill>
            <a:schemeClr val="accent1">
              <a:lumMod val="75000"/>
              <a:alpha val="57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7" name="WordArt 3"/>
          <p:cNvSpPr>
            <a:spLocks noChangeArrowheads="1" noChangeShapeType="1" noTextEdit="1"/>
          </p:cNvSpPr>
          <p:nvPr/>
        </p:nvSpPr>
        <p:spPr bwMode="auto">
          <a:xfrm>
            <a:off x="978862" y="7695809"/>
            <a:ext cx="1122362" cy="285750"/>
          </a:xfrm>
          <a:prstGeom prst="rect">
            <a:avLst/>
          </a:prstGeom>
        </p:spPr>
        <p:txBody>
          <a:bodyPr wrap="none" fromWordArt="1">
            <a:prstTxWarp prst="textPlain">
              <a:avLst>
                <a:gd name="adj" fmla="val 50000"/>
              </a:avLst>
            </a:prstTxWarp>
          </a:bodyPr>
          <a:lstStyle/>
          <a:p>
            <a:pPr algn="ctr" rtl="0"/>
            <a:r>
              <a:rPr lang="ja-JP" altLang="en-US" sz="7200" kern="10" spc="0" dirty="0">
                <a:ln w="9525">
                  <a:noFill/>
                  <a:round/>
                  <a:headEnd/>
                  <a:tailEnd/>
                </a:ln>
                <a:solidFill>
                  <a:srgbClr val="000000"/>
                </a:solidFill>
                <a:effectLst/>
                <a:latin typeface="HGP創英角ｺﾞｼｯｸUB" pitchFamily="50" charset="-128"/>
                <a:ea typeface="HGP創英角ｺﾞｼｯｸUB" pitchFamily="50" charset="-128"/>
              </a:rPr>
              <a:t>連絡便</a:t>
            </a:r>
          </a:p>
        </p:txBody>
      </p:sp>
      <p:sp>
        <p:nvSpPr>
          <p:cNvPr id="1028" name="Text Box 4"/>
          <p:cNvSpPr txBox="1">
            <a:spLocks noChangeArrowheads="1"/>
          </p:cNvSpPr>
          <p:nvPr/>
        </p:nvSpPr>
        <p:spPr bwMode="auto">
          <a:xfrm>
            <a:off x="2177240" y="7694310"/>
            <a:ext cx="4328677" cy="381000"/>
          </a:xfrm>
          <a:prstGeom prst="rect">
            <a:avLst/>
          </a:prstGeom>
          <a:noFill/>
          <a:ln w="12700">
            <a:noFill/>
            <a:miter lim="800000"/>
            <a:headEnd/>
            <a:tailEnd/>
          </a:ln>
        </p:spPr>
        <p:txBody>
          <a:bodyPr vert="horz" wrap="square" lIns="72000" tIns="72000" rIns="72000" bIns="72000" numCol="1" anchor="t" anchorCtr="0" compatLnSpc="1">
            <a:prstTxWarp prst="textNoShape">
              <a:avLst/>
            </a:prstTxWarp>
          </a:bodyPr>
          <a:lstStyle/>
          <a:p>
            <a:pPr marL="0" marR="0" lvl="0" indent="0" algn="just" defTabSz="914400" rtl="0" eaLnBrk="1" fontAlgn="base" latinLnBrk="0" hangingPunct="1">
              <a:lnSpc>
                <a:spcPct val="136000"/>
              </a:lnSpc>
              <a:spcBef>
                <a:spcPct val="0"/>
              </a:spcBef>
              <a:spcAft>
                <a:spcPct val="0"/>
              </a:spcAft>
              <a:buClrTx/>
              <a:buSzTx/>
              <a:buFontTx/>
              <a:buNone/>
              <a:tabLst/>
            </a:pPr>
            <a:r>
              <a:rPr kumimoji="1" lang="en-US" altLang="ja-JP" sz="1050" b="1" i="0" u="none" strike="noStrike" cap="none" normalizeH="0" baseline="0" dirty="0">
                <a:ln>
                  <a:noFill/>
                </a:ln>
                <a:solidFill>
                  <a:schemeClr val="tx1"/>
                </a:solidFill>
                <a:effectLst/>
                <a:latin typeface="HGP創英角ｺﾞｼｯｸUB" pitchFamily="50" charset="-128"/>
                <a:ea typeface="HGP創英角ｺﾞｼｯｸUB" pitchFamily="50" charset="-128"/>
                <a:cs typeface="ＭＳ Ｐゴシック" pitchFamily="50" charset="-128"/>
              </a:rPr>
              <a:t>≪ </a:t>
            </a:r>
            <a:r>
              <a:rPr kumimoji="1" lang="ja-JP" altLang="en-US" sz="1050" b="1" i="0" u="none" strike="noStrike" cap="none" normalizeH="0" baseline="0" dirty="0">
                <a:ln>
                  <a:noFill/>
                </a:ln>
                <a:solidFill>
                  <a:schemeClr val="tx1"/>
                </a:solidFill>
                <a:effectLst/>
                <a:latin typeface="HGP創英角ｺﾞｼｯｸUB" pitchFamily="50" charset="-128"/>
                <a:ea typeface="HGP創英角ｺﾞｼｯｸUB" pitchFamily="50" charset="-128"/>
                <a:cs typeface="ＭＳ Ｐゴシック" pitchFamily="50" charset="-128"/>
              </a:rPr>
              <a:t>生協歯科 ～ 東浦和駅 ≫　</a:t>
            </a:r>
            <a:r>
              <a:rPr kumimoji="1" lang="ja-JP" altLang="en-US" sz="1050" b="0" i="0" u="none" strike="noStrike" cap="none" normalizeH="0" baseline="0" dirty="0">
                <a:ln>
                  <a:noFill/>
                </a:ln>
                <a:solidFill>
                  <a:schemeClr val="tx1"/>
                </a:solidFill>
                <a:effectLst/>
                <a:latin typeface="HGP創英角ｺﾞｼｯｸUB" pitchFamily="50" charset="-128"/>
                <a:ea typeface="HGP創英角ｺﾞｼｯｸUB" pitchFamily="50" charset="-128"/>
                <a:cs typeface="ＭＳ Ｐゴシック" pitchFamily="50" charset="-128"/>
              </a:rPr>
              <a:t>● 土曜・日曜・祝日は</a:t>
            </a:r>
            <a:r>
              <a:rPr kumimoji="1" lang="ja-JP" altLang="en-US" sz="1050" b="1" i="0" u="none" strike="noStrike" cap="none" normalizeH="0" baseline="0" dirty="0">
                <a:ln>
                  <a:noFill/>
                </a:ln>
                <a:solidFill>
                  <a:schemeClr val="tx1"/>
                </a:solidFill>
                <a:effectLst/>
                <a:latin typeface="HGP創英角ｺﾞｼｯｸUB" pitchFamily="50" charset="-128"/>
                <a:ea typeface="HGP創英角ｺﾞｼｯｸUB" pitchFamily="50" charset="-128"/>
                <a:cs typeface="ＭＳ Ｐゴシック" pitchFamily="50" charset="-128"/>
              </a:rPr>
              <a:t>全便運休</a:t>
            </a:r>
            <a:r>
              <a:rPr kumimoji="1" lang="ja-JP" altLang="en-US" sz="1050" b="0" i="0" u="none" strike="noStrike" cap="none" normalizeH="0" baseline="0" dirty="0">
                <a:ln>
                  <a:noFill/>
                </a:ln>
                <a:solidFill>
                  <a:schemeClr val="tx1"/>
                </a:solidFill>
                <a:effectLst/>
                <a:latin typeface="HGP創英角ｺﾞｼｯｸUB" pitchFamily="50" charset="-128"/>
                <a:ea typeface="HGP創英角ｺﾞｼｯｸUB" pitchFamily="50" charset="-128"/>
                <a:cs typeface="ＭＳ Ｐゴシック" pitchFamily="50" charset="-128"/>
              </a:rPr>
              <a:t>です。</a:t>
            </a:r>
          </a:p>
          <a:p>
            <a:pPr marL="0" marR="0" lvl="0" indent="0" algn="just" defTabSz="914400" rtl="0" eaLnBrk="1" fontAlgn="base" latinLnBrk="0" hangingPunct="1">
              <a:lnSpc>
                <a:spcPct val="136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endParaRPr>
          </a:p>
          <a:p>
            <a:pPr marL="0" marR="0" lvl="0" indent="0" algn="just" defTabSz="914400" rtl="0" eaLnBrk="1" fontAlgn="base" latinLnBrk="0" hangingPunct="1">
              <a:lnSpc>
                <a:spcPct val="160000"/>
              </a:lnSpc>
              <a:spcBef>
                <a:spcPct val="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endParaRPr>
          </a:p>
          <a:p>
            <a:pPr marL="0" marR="0" lvl="0" indent="0" algn="just" defTabSz="914400" rtl="0" eaLnBrk="1" fontAlgn="base" latinLnBrk="0" hangingPunct="1">
              <a:lnSpc>
                <a:spcPct val="240000"/>
              </a:lnSpc>
              <a:spcBef>
                <a:spcPct val="0"/>
              </a:spcBef>
              <a:spcAft>
                <a:spcPct val="0"/>
              </a:spcAft>
              <a:buClrTx/>
              <a:buSzTx/>
              <a:buFontTx/>
              <a:buNone/>
              <a:tabLst/>
            </a:pPr>
            <a:endParaRPr kumimoji="1" lang="ja-JP" altLang="en-US" sz="1200" b="1" i="0" u="none" strike="noStrike" cap="none" normalizeH="0" baseline="0" dirty="0">
              <a:ln>
                <a:noFill/>
              </a:ln>
              <a:solidFill>
                <a:schemeClr val="tx1"/>
              </a:solidFill>
              <a:effectLst/>
              <a:latin typeface="HG丸ｺﾞｼｯｸM-PRO" pitchFamily="50" charset="-128"/>
              <a:ea typeface="HG丸ｺﾞｼｯｸM-PRO" pitchFamily="50"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29" name="表 28"/>
          <p:cNvGraphicFramePr>
            <a:graphicFrameLocks noGrp="1"/>
          </p:cNvGraphicFramePr>
          <p:nvPr/>
        </p:nvGraphicFramePr>
        <p:xfrm>
          <a:off x="947811" y="8029816"/>
          <a:ext cx="5660570" cy="1860300"/>
        </p:xfrm>
        <a:graphic>
          <a:graphicData uri="http://schemas.openxmlformats.org/drawingml/2006/table">
            <a:tbl>
              <a:tblPr/>
              <a:tblGrid>
                <a:gridCol w="1132114">
                  <a:extLst>
                    <a:ext uri="{9D8B030D-6E8A-4147-A177-3AD203B41FA5}">
                      <a16:colId xmlns:a16="http://schemas.microsoft.com/office/drawing/2014/main" xmlns="" val="20000"/>
                    </a:ext>
                  </a:extLst>
                </a:gridCol>
                <a:gridCol w="1132114">
                  <a:extLst>
                    <a:ext uri="{9D8B030D-6E8A-4147-A177-3AD203B41FA5}">
                      <a16:colId xmlns:a16="http://schemas.microsoft.com/office/drawing/2014/main" xmlns="" val="20001"/>
                    </a:ext>
                  </a:extLst>
                </a:gridCol>
                <a:gridCol w="1132114">
                  <a:extLst>
                    <a:ext uri="{9D8B030D-6E8A-4147-A177-3AD203B41FA5}">
                      <a16:colId xmlns:a16="http://schemas.microsoft.com/office/drawing/2014/main" xmlns="" val="20002"/>
                    </a:ext>
                  </a:extLst>
                </a:gridCol>
                <a:gridCol w="1132114">
                  <a:extLst>
                    <a:ext uri="{9D8B030D-6E8A-4147-A177-3AD203B41FA5}">
                      <a16:colId xmlns:a16="http://schemas.microsoft.com/office/drawing/2014/main" xmlns="" val="20003"/>
                    </a:ext>
                  </a:extLst>
                </a:gridCol>
                <a:gridCol w="1132114">
                  <a:extLst>
                    <a:ext uri="{9D8B030D-6E8A-4147-A177-3AD203B41FA5}">
                      <a16:colId xmlns:a16="http://schemas.microsoft.com/office/drawing/2014/main" xmlns="" val="20004"/>
                    </a:ext>
                  </a:extLst>
                </a:gridCol>
              </a:tblGrid>
              <a:tr h="154606">
                <a:tc rowSpan="2">
                  <a:txBody>
                    <a:bodyPr/>
                    <a:lstStyle/>
                    <a:p>
                      <a:pPr algn="just">
                        <a:lnSpc>
                          <a:spcPts val="1400"/>
                        </a:lnSpc>
                        <a:spcAft>
                          <a:spcPts val="0"/>
                        </a:spcAft>
                      </a:pPr>
                      <a:endParaRPr lang="en-US" sz="800" kern="100" dirty="0">
                        <a:latin typeface="HGP創英角ﾎﾟｯﾌﾟ体"/>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gridSpan="2">
                  <a:txBody>
                    <a:bodyPr/>
                    <a:lstStyle/>
                    <a:p>
                      <a:pPr algn="ctr">
                        <a:lnSpc>
                          <a:spcPts val="1300"/>
                        </a:lnSpc>
                        <a:spcAft>
                          <a:spcPts val="0"/>
                        </a:spcAft>
                      </a:pPr>
                      <a:r>
                        <a:rPr lang="ja-JP" sz="800" kern="100" dirty="0">
                          <a:latin typeface="Century"/>
                          <a:ea typeface="HGP創英角ﾎﾟｯﾌﾟ体"/>
                          <a:cs typeface="Times New Roman"/>
                        </a:rPr>
                        <a:t>東浦和駅　発</a:t>
                      </a:r>
                      <a:endParaRPr lang="ja-JP" sz="900" kern="100" dirty="0">
                        <a:latin typeface="Century"/>
                        <a:ea typeface="ＭＳ 明朝"/>
                        <a:cs typeface="Times New Roman"/>
                      </a:endParaRPr>
                    </a:p>
                  </a:txBody>
                  <a:tcPr marL="57506" marR="57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gridSpan="2">
                  <a:txBody>
                    <a:bodyPr/>
                    <a:lstStyle/>
                    <a:p>
                      <a:pPr algn="ctr">
                        <a:lnSpc>
                          <a:spcPts val="1300"/>
                        </a:lnSpc>
                        <a:spcAft>
                          <a:spcPts val="0"/>
                        </a:spcAft>
                      </a:pPr>
                      <a:r>
                        <a:rPr lang="ja-JP" sz="800" kern="100">
                          <a:latin typeface="Century"/>
                          <a:ea typeface="HGP創英角ﾎﾟｯﾌﾟ体"/>
                          <a:cs typeface="Times New Roman"/>
                        </a:rPr>
                        <a:t>生協歯科　発</a:t>
                      </a:r>
                      <a:endParaRPr lang="ja-JP" sz="900" kern="100">
                        <a:latin typeface="Century"/>
                        <a:ea typeface="ＭＳ 明朝"/>
                        <a:cs typeface="Times New Roman"/>
                      </a:endParaRPr>
                    </a:p>
                  </a:txBody>
                  <a:tcPr marL="57506" marR="57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extLst>
                  <a:ext uri="{0D108BD9-81ED-4DB2-BD59-A6C34878D82A}">
                    <a16:rowId xmlns:a16="http://schemas.microsoft.com/office/drawing/2014/main" xmlns="" val="10000"/>
                  </a:ext>
                </a:extLst>
              </a:tr>
              <a:tr h="154606">
                <a:tc vMerge="1">
                  <a:txBody>
                    <a:bodyPr/>
                    <a:lstStyle/>
                    <a:p>
                      <a:endParaRPr kumimoji="1" lang="ja-JP" altLang="en-US"/>
                    </a:p>
                  </a:txBody>
                  <a:tcPr/>
                </a:tc>
                <a:tc>
                  <a:txBody>
                    <a:bodyPr/>
                    <a:lstStyle/>
                    <a:p>
                      <a:pPr algn="ctr">
                        <a:lnSpc>
                          <a:spcPts val="1300"/>
                        </a:lnSpc>
                        <a:spcAft>
                          <a:spcPts val="0"/>
                        </a:spcAft>
                      </a:pPr>
                      <a:r>
                        <a:rPr lang="ja-JP" sz="800" kern="100">
                          <a:latin typeface="Century"/>
                          <a:ea typeface="HGS創英角ｺﾞｼｯｸUB"/>
                          <a:cs typeface="Times New Roman"/>
                        </a:rPr>
                        <a:t>月・火・木・金</a:t>
                      </a:r>
                      <a:endParaRPr lang="ja-JP" sz="900" kern="100">
                        <a:latin typeface="Century"/>
                        <a:ea typeface="ＭＳ 明朝"/>
                        <a:cs typeface="Times New Roman"/>
                      </a:endParaRPr>
                    </a:p>
                  </a:txBody>
                  <a:tcPr marL="57506" marR="57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1300"/>
                        </a:lnSpc>
                        <a:spcAft>
                          <a:spcPts val="0"/>
                        </a:spcAft>
                      </a:pPr>
                      <a:r>
                        <a:rPr lang="ja-JP" sz="800" kern="100">
                          <a:latin typeface="Century"/>
                          <a:ea typeface="HGS創英角ｺﾞｼｯｸUB"/>
                          <a:cs typeface="Times New Roman"/>
                        </a:rPr>
                        <a:t>水曜日</a:t>
                      </a:r>
                      <a:endParaRPr lang="ja-JP" sz="900" kern="100">
                        <a:latin typeface="Century"/>
                        <a:ea typeface="ＭＳ 明朝"/>
                        <a:cs typeface="Times New Roman"/>
                      </a:endParaRPr>
                    </a:p>
                  </a:txBody>
                  <a:tcPr marL="57506" marR="57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1300"/>
                        </a:lnSpc>
                        <a:spcAft>
                          <a:spcPts val="0"/>
                        </a:spcAft>
                      </a:pPr>
                      <a:r>
                        <a:rPr lang="ja-JP" sz="800" kern="100">
                          <a:latin typeface="Century"/>
                          <a:ea typeface="HGS創英角ｺﾞｼｯｸUB"/>
                          <a:cs typeface="Times New Roman"/>
                        </a:rPr>
                        <a:t>月・火・木・金</a:t>
                      </a:r>
                      <a:endParaRPr lang="ja-JP" sz="900" kern="100">
                        <a:latin typeface="Century"/>
                        <a:ea typeface="ＭＳ 明朝"/>
                        <a:cs typeface="Times New Roman"/>
                      </a:endParaRPr>
                    </a:p>
                  </a:txBody>
                  <a:tcPr marL="57506" marR="57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1300"/>
                        </a:lnSpc>
                        <a:spcAft>
                          <a:spcPts val="0"/>
                        </a:spcAft>
                      </a:pPr>
                      <a:r>
                        <a:rPr lang="ja-JP" sz="800" kern="100">
                          <a:latin typeface="Century"/>
                          <a:ea typeface="HGS創英角ｺﾞｼｯｸUB"/>
                          <a:cs typeface="Times New Roman"/>
                        </a:rPr>
                        <a:t>水曜日</a:t>
                      </a:r>
                      <a:endParaRPr lang="ja-JP" sz="900" kern="100">
                        <a:latin typeface="Century"/>
                        <a:ea typeface="ＭＳ 明朝"/>
                        <a:cs typeface="Times New Roman"/>
                      </a:endParaRPr>
                    </a:p>
                  </a:txBody>
                  <a:tcPr marL="57506" marR="575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1"/>
                  </a:ext>
                </a:extLst>
              </a:tr>
              <a:tr h="154606">
                <a:tc>
                  <a:txBody>
                    <a:bodyPr/>
                    <a:lstStyle/>
                    <a:p>
                      <a:pPr indent="114300" algn="just">
                        <a:lnSpc>
                          <a:spcPts val="1300"/>
                        </a:lnSpc>
                        <a:spcAft>
                          <a:spcPts val="0"/>
                        </a:spcAft>
                      </a:pPr>
                      <a:r>
                        <a:rPr lang="ja-JP" sz="800" kern="100">
                          <a:latin typeface="Century"/>
                          <a:ea typeface="HGS創英角ｺﾞｼｯｸUB"/>
                          <a:cs typeface="Times New Roman"/>
                        </a:rPr>
                        <a:t>８時</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07950" algn="r">
                        <a:lnSpc>
                          <a:spcPts val="1300"/>
                        </a:lnSpc>
                        <a:spcAft>
                          <a:spcPts val="0"/>
                        </a:spcAft>
                      </a:pPr>
                      <a:r>
                        <a:rPr lang="ja-JP" sz="800" kern="100" dirty="0">
                          <a:latin typeface="Century"/>
                          <a:ea typeface="HGS創英角ｺﾞｼｯｸUB"/>
                          <a:cs typeface="Times New Roman"/>
                        </a:rPr>
                        <a:t>４０　５５</a:t>
                      </a:r>
                      <a:endParaRPr lang="ja-JP" sz="900" kern="100" dirty="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07950" algn="r">
                        <a:lnSpc>
                          <a:spcPts val="1300"/>
                        </a:lnSpc>
                        <a:spcAft>
                          <a:spcPts val="0"/>
                        </a:spcAft>
                      </a:pPr>
                      <a:r>
                        <a:rPr lang="ja-JP" sz="800" kern="100">
                          <a:latin typeface="Century"/>
                          <a:ea typeface="HGS創英角ｺﾞｼｯｸUB"/>
                          <a:cs typeface="Times New Roman"/>
                        </a:rPr>
                        <a:t>４０　５５</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07950" algn="r">
                        <a:lnSpc>
                          <a:spcPts val="1300"/>
                        </a:lnSpc>
                        <a:spcAft>
                          <a:spcPts val="0"/>
                        </a:spcAft>
                      </a:pPr>
                      <a:r>
                        <a:rPr lang="ja-JP" sz="800" kern="100">
                          <a:latin typeface="Century"/>
                          <a:ea typeface="HGS創英角ｺﾞｼｯｸUB"/>
                          <a:cs typeface="Times New Roman"/>
                        </a:rPr>
                        <a:t>５０</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107950" algn="r">
                        <a:lnSpc>
                          <a:spcPts val="1300"/>
                        </a:lnSpc>
                        <a:spcAft>
                          <a:spcPts val="0"/>
                        </a:spcAft>
                      </a:pPr>
                      <a:r>
                        <a:rPr lang="ja-JP" sz="800" kern="100">
                          <a:latin typeface="Century"/>
                          <a:ea typeface="HGS創英角ｺﾞｼｯｸUB"/>
                          <a:cs typeface="Times New Roman"/>
                        </a:rPr>
                        <a:t>５０</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2"/>
                  </a:ext>
                </a:extLst>
              </a:tr>
              <a:tr h="154606">
                <a:tc>
                  <a:txBody>
                    <a:bodyPr/>
                    <a:lstStyle/>
                    <a:p>
                      <a:pPr indent="114300" algn="just">
                        <a:lnSpc>
                          <a:spcPts val="1300"/>
                        </a:lnSpc>
                        <a:spcAft>
                          <a:spcPts val="0"/>
                        </a:spcAft>
                      </a:pPr>
                      <a:r>
                        <a:rPr lang="ja-JP" sz="800" kern="100">
                          <a:latin typeface="Century"/>
                          <a:ea typeface="HGS創英角ｺﾞｼｯｸUB"/>
                          <a:cs typeface="Times New Roman"/>
                        </a:rPr>
                        <a:t>９時</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１５　３５　５５　</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dirty="0">
                          <a:latin typeface="Century"/>
                          <a:ea typeface="HGS創英角ｺﾞｼｯｸUB"/>
                          <a:cs typeface="Times New Roman"/>
                        </a:rPr>
                        <a:t>１５　３５　５５　</a:t>
                      </a:r>
                      <a:endParaRPr lang="ja-JP" sz="900" kern="100" dirty="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１０　３０　５０　</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１０　３０　５０　</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3"/>
                  </a:ext>
                </a:extLst>
              </a:tr>
              <a:tr h="154606">
                <a:tc>
                  <a:txBody>
                    <a:bodyPr/>
                    <a:lstStyle/>
                    <a:p>
                      <a:pPr algn="just">
                        <a:lnSpc>
                          <a:spcPts val="1300"/>
                        </a:lnSpc>
                        <a:spcAft>
                          <a:spcPts val="0"/>
                        </a:spcAft>
                      </a:pPr>
                      <a:r>
                        <a:rPr lang="ja-JP" sz="800" kern="100">
                          <a:latin typeface="Century"/>
                          <a:ea typeface="HGS創英角ｺﾞｼｯｸUB"/>
                          <a:cs typeface="Times New Roman"/>
                        </a:rPr>
                        <a:t>１０時</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dirty="0">
                          <a:latin typeface="Century"/>
                          <a:ea typeface="HGS創英角ｺﾞｼｯｸUB"/>
                          <a:cs typeface="Times New Roman"/>
                        </a:rPr>
                        <a:t>１５　３５　５５　</a:t>
                      </a:r>
                      <a:endParaRPr lang="ja-JP" sz="900" kern="100" dirty="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dirty="0">
                          <a:latin typeface="Century"/>
                          <a:ea typeface="HGS創英角ｺﾞｼｯｸUB"/>
                          <a:cs typeface="Times New Roman"/>
                        </a:rPr>
                        <a:t>１５　３５　５５　</a:t>
                      </a:r>
                      <a:endParaRPr lang="ja-JP" sz="900" kern="100" dirty="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１０　３０　５０　</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１０　３０　５０　</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4"/>
                  </a:ext>
                </a:extLst>
              </a:tr>
              <a:tr h="154606">
                <a:tc>
                  <a:txBody>
                    <a:bodyPr/>
                    <a:lstStyle/>
                    <a:p>
                      <a:pPr algn="just">
                        <a:lnSpc>
                          <a:spcPts val="1300"/>
                        </a:lnSpc>
                        <a:spcAft>
                          <a:spcPts val="0"/>
                        </a:spcAft>
                      </a:pPr>
                      <a:r>
                        <a:rPr lang="ja-JP" sz="800" kern="100">
                          <a:latin typeface="Century"/>
                          <a:ea typeface="HGS創英角ｺﾞｼｯｸUB"/>
                          <a:cs typeface="Times New Roman"/>
                        </a:rPr>
                        <a:t>１１時</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１５　３５　５５　</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１５　３５　５５　</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１０　３０　５０　</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１０　３０　５０　</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5"/>
                  </a:ext>
                </a:extLst>
              </a:tr>
              <a:tr h="154606">
                <a:tc>
                  <a:txBody>
                    <a:bodyPr/>
                    <a:lstStyle/>
                    <a:p>
                      <a:pPr algn="just">
                        <a:lnSpc>
                          <a:spcPts val="1300"/>
                        </a:lnSpc>
                        <a:spcAft>
                          <a:spcPts val="0"/>
                        </a:spcAft>
                      </a:pPr>
                      <a:r>
                        <a:rPr lang="ja-JP" sz="800" kern="100">
                          <a:latin typeface="Century"/>
                          <a:ea typeface="HGS創英角ｺﾞｼｯｸUB"/>
                          <a:cs typeface="Times New Roman"/>
                        </a:rPr>
                        <a:t>１２時</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１５　３５　５５　</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１５</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１０　３０　５０　</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１０　</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6"/>
                  </a:ext>
                </a:extLst>
              </a:tr>
              <a:tr h="176150">
                <a:tc>
                  <a:txBody>
                    <a:bodyPr/>
                    <a:lstStyle/>
                    <a:p>
                      <a:pPr algn="just">
                        <a:lnSpc>
                          <a:spcPts val="1300"/>
                        </a:lnSpc>
                        <a:spcAft>
                          <a:spcPts val="0"/>
                        </a:spcAft>
                      </a:pPr>
                      <a:r>
                        <a:rPr lang="ja-JP" sz="800" kern="100">
                          <a:latin typeface="Century"/>
                          <a:ea typeface="HGS創英角ｺﾞｼｯｸUB"/>
                          <a:cs typeface="Times New Roman"/>
                        </a:rPr>
                        <a:t>１３時</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dirty="0">
                          <a:latin typeface="Century"/>
                          <a:ea typeface="HGS創英角ｺﾞｼｯｸUB"/>
                          <a:cs typeface="Times New Roman"/>
                        </a:rPr>
                        <a:t>１５　３５　５５　</a:t>
                      </a:r>
                      <a:endParaRPr lang="ja-JP" sz="900" kern="100" dirty="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endParaRPr lang="en-US" sz="800" kern="100">
                        <a:latin typeface="HGS創英角ｺﾞｼｯｸUB"/>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１０　３０　５０　</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endParaRPr lang="en-US" sz="800" kern="100">
                        <a:latin typeface="HGS創英角ｺﾞｼｯｸUB"/>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7"/>
                  </a:ext>
                </a:extLst>
              </a:tr>
              <a:tr h="176150">
                <a:tc>
                  <a:txBody>
                    <a:bodyPr/>
                    <a:lstStyle/>
                    <a:p>
                      <a:pPr algn="just">
                        <a:lnSpc>
                          <a:spcPts val="1300"/>
                        </a:lnSpc>
                        <a:spcAft>
                          <a:spcPts val="0"/>
                        </a:spcAft>
                      </a:pPr>
                      <a:r>
                        <a:rPr lang="ja-JP" sz="800" kern="100">
                          <a:latin typeface="Century"/>
                          <a:ea typeface="HGS創英角ｺﾞｼｯｸUB"/>
                          <a:cs typeface="Times New Roman"/>
                        </a:rPr>
                        <a:t>１４時</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１５　３５　５５　</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endParaRPr lang="en-US" sz="800" kern="100">
                        <a:latin typeface="HGS創英角ｺﾞｼｯｸUB"/>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１０　３０　５０　</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endParaRPr lang="en-US" sz="800" kern="100">
                        <a:latin typeface="HGS創英角ｺﾞｼｯｸUB"/>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8"/>
                  </a:ext>
                </a:extLst>
              </a:tr>
              <a:tr h="176150">
                <a:tc>
                  <a:txBody>
                    <a:bodyPr/>
                    <a:lstStyle/>
                    <a:p>
                      <a:pPr algn="just">
                        <a:lnSpc>
                          <a:spcPts val="1300"/>
                        </a:lnSpc>
                        <a:spcAft>
                          <a:spcPts val="0"/>
                        </a:spcAft>
                      </a:pPr>
                      <a:r>
                        <a:rPr lang="ja-JP" sz="800" kern="100">
                          <a:latin typeface="Century"/>
                          <a:ea typeface="HGS創英角ｺﾞｼｯｸUB"/>
                          <a:cs typeface="Times New Roman"/>
                        </a:rPr>
                        <a:t>１５時</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１５　３５　５５　</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endParaRPr lang="en-US" sz="800" kern="100">
                        <a:latin typeface="HGS創英角ｺﾞｼｯｸUB"/>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１０　３０　５０　</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endParaRPr lang="en-US" sz="800" kern="100">
                        <a:latin typeface="HGS創英角ｺﾞｼｯｸUB"/>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09"/>
                  </a:ext>
                </a:extLst>
              </a:tr>
              <a:tr h="176150">
                <a:tc>
                  <a:txBody>
                    <a:bodyPr/>
                    <a:lstStyle/>
                    <a:p>
                      <a:pPr algn="just">
                        <a:lnSpc>
                          <a:spcPts val="1300"/>
                        </a:lnSpc>
                        <a:spcAft>
                          <a:spcPts val="0"/>
                        </a:spcAft>
                      </a:pPr>
                      <a:r>
                        <a:rPr lang="ja-JP" sz="800" kern="100" dirty="0">
                          <a:latin typeface="Century"/>
                          <a:ea typeface="HGS創英角ｺﾞｼｯｸUB"/>
                          <a:cs typeface="Times New Roman"/>
                        </a:rPr>
                        <a:t>１６時</a:t>
                      </a:r>
                      <a:endParaRPr lang="ja-JP" sz="900" kern="100" dirty="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１５</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endParaRPr lang="en-US" sz="800" kern="100" dirty="0">
                        <a:latin typeface="HGS創英角ｺﾞｼｯｸUB"/>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r>
                        <a:rPr lang="ja-JP" sz="800" kern="100">
                          <a:latin typeface="Century"/>
                          <a:ea typeface="HGS創英角ｺﾞｼｯｸUB"/>
                          <a:cs typeface="Times New Roman"/>
                        </a:rPr>
                        <a:t>１０　</a:t>
                      </a:r>
                      <a:endParaRPr lang="ja-JP" sz="900" kern="100">
                        <a:latin typeface="Century"/>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ts val="1300"/>
                        </a:lnSpc>
                        <a:spcAft>
                          <a:spcPts val="0"/>
                        </a:spcAft>
                      </a:pPr>
                      <a:endParaRPr lang="en-US" sz="800" kern="100" dirty="0">
                        <a:latin typeface="HGS創英角ｺﾞｼｯｸUB"/>
                        <a:ea typeface="ＭＳ 明朝"/>
                        <a:cs typeface="Times New Roman"/>
                      </a:endParaRPr>
                    </a:p>
                  </a:txBody>
                  <a:tcPr marL="57506" marR="575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010"/>
                  </a:ext>
                </a:extLst>
              </a:tr>
            </a:tbl>
          </a:graphicData>
        </a:graphic>
      </p:graphicFrame>
      <p:sp>
        <p:nvSpPr>
          <p:cNvPr id="30" name="テキスト ボックス 29"/>
          <p:cNvSpPr txBox="1"/>
          <p:nvPr/>
        </p:nvSpPr>
        <p:spPr>
          <a:xfrm>
            <a:off x="859904" y="9863877"/>
            <a:ext cx="5803655" cy="426014"/>
          </a:xfrm>
          <a:prstGeom prst="rect">
            <a:avLst/>
          </a:prstGeom>
          <a:noFill/>
        </p:spPr>
        <p:txBody>
          <a:bodyPr wrap="square" rtlCol="0">
            <a:spAutoFit/>
          </a:bodyPr>
          <a:lstStyle/>
          <a:p>
            <a:pPr lvl="0" fontAlgn="base">
              <a:lnSpc>
                <a:spcPts val="1400"/>
              </a:lnSpc>
              <a:spcBef>
                <a:spcPct val="0"/>
              </a:spcBef>
              <a:spcAft>
                <a:spcPct val="0"/>
              </a:spcAft>
            </a:pPr>
            <a:r>
              <a:rPr lang="ja-JP" altLang="ja-JP" sz="900" b="1" dirty="0">
                <a:latin typeface="HGP創英角ｺﾞｼｯｸUB" pitchFamily="50" charset="-128"/>
                <a:ea typeface="HGP創英角ｺﾞｼｯｸUB" pitchFamily="50" charset="-128"/>
                <a:cs typeface="Times New Roman" pitchFamily="18" charset="0"/>
              </a:rPr>
              <a:t>浦和民主診療所便（浦和民主診療所→生協歯科→埼玉協同病院）</a:t>
            </a:r>
            <a:endParaRPr lang="en-US" altLang="ja-JP" sz="900" b="1" dirty="0">
              <a:latin typeface="HGP創英角ｺﾞｼｯｸUB" pitchFamily="50" charset="-128"/>
              <a:ea typeface="HGP創英角ｺﾞｼｯｸUB" pitchFamily="50" charset="-128"/>
              <a:cs typeface="Times New Roman" pitchFamily="18" charset="0"/>
            </a:endParaRPr>
          </a:p>
          <a:p>
            <a:pPr lvl="0" eaLnBrk="0" fontAlgn="base" hangingPunct="0">
              <a:lnSpc>
                <a:spcPts val="1400"/>
              </a:lnSpc>
              <a:spcBef>
                <a:spcPct val="0"/>
              </a:spcBef>
              <a:spcAft>
                <a:spcPct val="0"/>
              </a:spcAft>
            </a:pPr>
            <a:r>
              <a:rPr lang="ja-JP" altLang="en-US" sz="900" b="1" dirty="0">
                <a:latin typeface="HGP創英角ｺﾞｼｯｸUB" pitchFamily="50" charset="-128"/>
                <a:ea typeface="HGP創英角ｺﾞｼｯｸUB" pitchFamily="50" charset="-128"/>
                <a:cs typeface="Times New Roman" pitchFamily="18" charset="0"/>
              </a:rPr>
              <a:t>①浦</a:t>
            </a:r>
            <a:r>
              <a:rPr lang="ja-JP" altLang="ja-JP" sz="900" b="1" dirty="0">
                <a:latin typeface="HGP創英角ｺﾞｼｯｸUB" pitchFamily="50" charset="-128"/>
                <a:ea typeface="HGP創英角ｺﾞｼｯｸUB" pitchFamily="50" charset="-128"/>
                <a:cs typeface="Times New Roman" pitchFamily="18" charset="0"/>
              </a:rPr>
              <a:t>和民主診療所　発１２：３５⇒　生協歯科　発１３：０５　②浦和民主診療所　発１５：４５</a:t>
            </a:r>
            <a:r>
              <a:rPr lang="ja-JP" altLang="ja-JP" sz="900" b="1" dirty="0">
                <a:latin typeface="HGP創英角ｺﾞｼｯｸUB" pitchFamily="50" charset="-128"/>
                <a:ea typeface="HGP創英角ｺﾞｼｯｸUB" pitchFamily="50" charset="-128"/>
                <a:cs typeface="ＭＳ 明朝" pitchFamily="17" charset="-128"/>
              </a:rPr>
              <a:t>⇒生協歯科　発１６：１５</a:t>
            </a:r>
            <a:endParaRPr lang="ja-JP" altLang="ja-JP" sz="900" dirty="0">
              <a:latin typeface="HGP創英角ｺﾞｼｯｸUB" pitchFamily="50" charset="-128"/>
              <a:ea typeface="HGP創英角ｺﾞｼｯｸUB" pitchFamily="50" charset="-128"/>
              <a:cs typeface="ＭＳ Ｐゴシック" pitchFamily="50" charset="-128"/>
            </a:endParaRPr>
          </a:p>
        </p:txBody>
      </p:sp>
      <p:sp>
        <p:nvSpPr>
          <p:cNvPr id="44" name="テキスト プレースホルダー 43"/>
          <p:cNvSpPr>
            <a:spLocks noGrp="1"/>
          </p:cNvSpPr>
          <p:nvPr>
            <p:ph type="body" sz="quarter" idx="51"/>
          </p:nvPr>
        </p:nvSpPr>
        <p:spPr>
          <a:xfrm>
            <a:off x="1446951" y="6070106"/>
            <a:ext cx="4902505" cy="411174"/>
          </a:xfrm>
        </p:spPr>
        <p:txBody>
          <a:bodyPr/>
          <a:lstStyle/>
          <a:p>
            <a:r>
              <a:rPr kumimoji="1" lang="ja-JP" altLang="en-US" sz="2400" dirty="0">
                <a:latin typeface="HGP創英角ｺﾞｼｯｸUB" pitchFamily="50" charset="-128"/>
                <a:ea typeface="HGP創英角ｺﾞｼｯｸUB" pitchFamily="50" charset="-128"/>
              </a:rPr>
              <a:t>ボランティア（真珠の会）活動日</a:t>
            </a:r>
          </a:p>
        </p:txBody>
      </p:sp>
      <p:pic>
        <p:nvPicPr>
          <p:cNvPr id="33" name="図 3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128024">
            <a:off x="6261909" y="6635045"/>
            <a:ext cx="691259" cy="664294"/>
          </a:xfrm>
          <a:prstGeom prst="rect">
            <a:avLst/>
          </a:prstGeom>
        </p:spPr>
      </p:pic>
      <p:pic>
        <p:nvPicPr>
          <p:cNvPr id="35" name="図 3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1736434">
            <a:off x="5936364" y="6092952"/>
            <a:ext cx="509963" cy="896954"/>
          </a:xfrm>
          <a:prstGeom prst="rect">
            <a:avLst/>
          </a:prstGeom>
        </p:spPr>
      </p:pic>
      <p:pic>
        <p:nvPicPr>
          <p:cNvPr id="36" name="図 3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0228" y="6320613"/>
            <a:ext cx="732556" cy="467836"/>
          </a:xfrm>
          <a:prstGeom prst="rect">
            <a:avLst/>
          </a:prstGeom>
        </p:spPr>
      </p:pic>
      <p:sp>
        <p:nvSpPr>
          <p:cNvPr id="52" name="テキスト プレースホルダー 257"/>
          <p:cNvSpPr>
            <a:spLocks noGrp="1"/>
          </p:cNvSpPr>
          <p:nvPr>
            <p:ph type="body" sz="quarter" idx="4294967295"/>
          </p:nvPr>
        </p:nvSpPr>
        <p:spPr>
          <a:xfrm>
            <a:off x="2389335" y="449207"/>
            <a:ext cx="2535858" cy="333109"/>
          </a:xfrm>
          <a:prstGeom prst="rect">
            <a:avLst/>
          </a:prstGeom>
        </p:spPr>
        <p:txBody>
          <a:bodyPr>
            <a:noAutofit/>
          </a:bodyPr>
          <a:lstStyle/>
          <a:p>
            <a:pPr>
              <a:buNone/>
            </a:pPr>
            <a:r>
              <a:rPr lang="ja-JP" altLang="ja-JP" sz="1800" dirty="0">
                <a:latin typeface="メイリオ" panose="020B0604030504040204" pitchFamily="50" charset="-128"/>
                <a:ea typeface="メイリオ" panose="020B0604030504040204" pitchFamily="50" charset="-128"/>
              </a:rPr>
              <a:t>班会</a:t>
            </a:r>
            <a:r>
              <a:rPr lang="en-US" altLang="ja-JP" sz="1800" dirty="0">
                <a:latin typeface="メイリオ" panose="020B0604030504040204" pitchFamily="50" charset="-128"/>
                <a:ea typeface="メイリオ" panose="020B0604030504040204" pitchFamily="50" charset="-128"/>
              </a:rPr>
              <a:t>”</a:t>
            </a:r>
            <a:r>
              <a:rPr lang="ja-JP" altLang="ja-JP" sz="1800" dirty="0">
                <a:latin typeface="メイリオ" panose="020B0604030504040204" pitchFamily="50" charset="-128"/>
                <a:ea typeface="メイリオ" panose="020B0604030504040204" pitchFamily="50" charset="-128"/>
              </a:rPr>
              <a:t>秋明菊</a:t>
            </a:r>
            <a:r>
              <a:rPr lang="en-US" altLang="ja-JP" sz="1800" dirty="0">
                <a:latin typeface="メイリオ" panose="020B0604030504040204" pitchFamily="50" charset="-128"/>
                <a:ea typeface="メイリオ" panose="020B0604030504040204" pitchFamily="50" charset="-128"/>
              </a:rPr>
              <a:t>”</a:t>
            </a:r>
            <a:endParaRPr lang="ja-JP" altLang="ja-JP" sz="1800" b="1" dirty="0">
              <a:latin typeface="メイリオ" panose="020B0604030504040204" pitchFamily="50" charset="-128"/>
              <a:ea typeface="メイリオ" panose="020B0604030504040204" pitchFamily="50" charset="-128"/>
            </a:endParaRPr>
          </a:p>
          <a:p>
            <a:pPr>
              <a:buNone/>
            </a:pPr>
            <a:endParaRPr kumimoji="1" lang="ja-JP" altLang="en-US" sz="1800" dirty="0">
              <a:latin typeface="メイリオ" panose="020B0604030504040204" pitchFamily="50" charset="-128"/>
              <a:ea typeface="メイリオ" panose="020B0604030504040204" pitchFamily="50" charset="-128"/>
            </a:endParaRPr>
          </a:p>
        </p:txBody>
      </p:sp>
      <p:sp>
        <p:nvSpPr>
          <p:cNvPr id="24" name="テキスト プレースホルダー 257"/>
          <p:cNvSpPr>
            <a:spLocks noGrp="1"/>
          </p:cNvSpPr>
          <p:nvPr>
            <p:ph type="body" sz="quarter" idx="4294967295"/>
          </p:nvPr>
        </p:nvSpPr>
        <p:spPr>
          <a:xfrm>
            <a:off x="4947097" y="521929"/>
            <a:ext cx="2232528" cy="353226"/>
          </a:xfrm>
          <a:prstGeom prst="rect">
            <a:avLst/>
          </a:prstGeom>
        </p:spPr>
        <p:txBody>
          <a:bodyPr>
            <a:normAutofit/>
          </a:bodyPr>
          <a:lstStyle/>
          <a:p>
            <a:pPr latinLnBrk="1">
              <a:buNone/>
            </a:pPr>
            <a:r>
              <a:rPr lang="ja-JP" altLang="en-US" sz="1400" dirty="0">
                <a:latin typeface="メイリオ" panose="020B0604030504040204" pitchFamily="50" charset="-128"/>
                <a:ea typeface="メイリオ" panose="020B0604030504040204" pitchFamily="50" charset="-128"/>
              </a:rPr>
              <a:t>松芝</a:t>
            </a:r>
            <a:r>
              <a:rPr lang="ja-JP" altLang="ja-JP" sz="1400" dirty="0">
                <a:latin typeface="メイリオ" panose="020B0604030504040204" pitchFamily="50" charset="-128"/>
                <a:ea typeface="メイリオ" panose="020B0604030504040204" pitchFamily="50" charset="-128"/>
              </a:rPr>
              <a:t>支部　</a:t>
            </a:r>
            <a:r>
              <a:rPr lang="ja-JP" altLang="en-US" sz="1400" dirty="0">
                <a:latin typeface="メイリオ" panose="020B0604030504040204" pitchFamily="50" charset="-128"/>
                <a:ea typeface="メイリオ" panose="020B0604030504040204" pitchFamily="50" charset="-128"/>
              </a:rPr>
              <a:t>佐藤　とも子</a:t>
            </a:r>
            <a:endParaRPr lang="ja-JP" altLang="ja-JP" sz="1400" dirty="0">
              <a:latin typeface="メイリオ" panose="020B0604030504040204" pitchFamily="50" charset="-128"/>
              <a:ea typeface="メイリオ" panose="020B0604030504040204" pitchFamily="50" charset="-128"/>
            </a:endParaRPr>
          </a:p>
          <a:p>
            <a:pPr>
              <a:buNone/>
            </a:pPr>
            <a:endParaRPr lang="ja-JP" altLang="ja-JP" sz="2400" dirty="0">
              <a:latin typeface="メイリオ" panose="020B0604030504040204" pitchFamily="50" charset="-128"/>
              <a:ea typeface="メイリオ" panose="020B0604030504040204" pitchFamily="50" charset="-128"/>
            </a:endParaRPr>
          </a:p>
          <a:p>
            <a:pPr>
              <a:buNone/>
            </a:pPr>
            <a:endParaRPr kumimoji="1" lang="ja-JP" altLang="en-US" sz="2400" dirty="0">
              <a:latin typeface="メイリオ" panose="020B0604030504040204" pitchFamily="50" charset="-128"/>
              <a:ea typeface="メイリオ" panose="020B0604030504040204" pitchFamily="50" charset="-128"/>
            </a:endParaRPr>
          </a:p>
        </p:txBody>
      </p:sp>
      <p:sp>
        <p:nvSpPr>
          <p:cNvPr id="47" name="テキスト プレースホルダー 46"/>
          <p:cNvSpPr>
            <a:spLocks noGrp="1"/>
          </p:cNvSpPr>
          <p:nvPr>
            <p:ph type="body" sz="quarter" idx="56"/>
          </p:nvPr>
        </p:nvSpPr>
        <p:spPr>
          <a:xfrm>
            <a:off x="494207" y="376902"/>
            <a:ext cx="1895128" cy="337794"/>
          </a:xfrm>
        </p:spPr>
        <p:txBody>
          <a:bodyPr/>
          <a:lstStyle/>
          <a:p>
            <a:r>
              <a:rPr lang="ja-JP" altLang="en-US" sz="2000" dirty="0">
                <a:solidFill>
                  <a:schemeClr val="tx1"/>
                </a:solidFill>
                <a:latin typeface="HG創英角ｺﾞｼｯｸUB" pitchFamily="49" charset="-128"/>
                <a:ea typeface="HG創英角ｺﾞｼｯｸUB" pitchFamily="49" charset="-128"/>
              </a:rPr>
              <a:t>組合員だより</a:t>
            </a:r>
            <a:endParaRPr kumimoji="1" lang="ja-JP" altLang="en-US" sz="2000" dirty="0">
              <a:solidFill>
                <a:schemeClr val="tx1"/>
              </a:solidFill>
              <a:latin typeface="HG創英角ｺﾞｼｯｸUB" pitchFamily="49" charset="-128"/>
              <a:ea typeface="HG創英角ｺﾞｼｯｸUB" pitchFamily="49" charset="-128"/>
            </a:endParaRPr>
          </a:p>
        </p:txBody>
      </p:sp>
      <p:pic>
        <p:nvPicPr>
          <p:cNvPr id="2" name="図 1"/>
          <p:cNvPicPr>
            <a:picLocks noChangeAspect="1"/>
          </p:cNvPicPr>
          <p:nvPr/>
        </p:nvPicPr>
        <p:blipFill>
          <a:blip r:embed="rId5" cstate="print"/>
          <a:stretch>
            <a:fillRect/>
          </a:stretch>
        </p:blipFill>
        <p:spPr>
          <a:xfrm>
            <a:off x="5709297" y="9123344"/>
            <a:ext cx="923810" cy="771429"/>
          </a:xfrm>
          <a:prstGeom prst="rect">
            <a:avLst/>
          </a:prstGeom>
        </p:spPr>
      </p:pic>
      <p:pic>
        <p:nvPicPr>
          <p:cNvPr id="5" name="図 4"/>
          <p:cNvPicPr>
            <a:picLocks noChangeAspect="1"/>
          </p:cNvPicPr>
          <p:nvPr/>
        </p:nvPicPr>
        <p:blipFill>
          <a:blip r:embed="rId6" cstate="print"/>
          <a:stretch>
            <a:fillRect/>
          </a:stretch>
        </p:blipFill>
        <p:spPr>
          <a:xfrm>
            <a:off x="6607538" y="2496496"/>
            <a:ext cx="556741" cy="483425"/>
          </a:xfrm>
          <a:prstGeom prst="rect">
            <a:avLst/>
          </a:prstGeom>
        </p:spPr>
      </p:pic>
      <p:sp>
        <p:nvSpPr>
          <p:cNvPr id="25" name="角丸四角形 24"/>
          <p:cNvSpPr/>
          <p:nvPr/>
        </p:nvSpPr>
        <p:spPr>
          <a:xfrm>
            <a:off x="437990" y="3227294"/>
            <a:ext cx="6754265" cy="2543415"/>
          </a:xfrm>
          <a:prstGeom prst="roundRect">
            <a:avLst/>
          </a:prstGeom>
          <a:solidFill>
            <a:schemeClr val="accent2">
              <a:lumMod val="20000"/>
              <a:lumOff val="80000"/>
            </a:schemeClr>
          </a:solidFill>
          <a:ln>
            <a:solidFill>
              <a:srgbClr val="E648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52400" fontAlgn="base">
              <a:spcBef>
                <a:spcPct val="0"/>
              </a:spcBef>
              <a:spcAft>
                <a:spcPct val="0"/>
              </a:spcAft>
            </a:pPr>
            <a:r>
              <a:rPr lang="ja-JP" altLang="en-US" sz="1400" dirty="0">
                <a:solidFill>
                  <a:schemeClr val="tx1"/>
                </a:solidFill>
                <a:latin typeface="Century" pitchFamily="18" charset="0"/>
                <a:ea typeface="HG創英角ﾎﾟｯﾌﾟ体" pitchFamily="49" charset="-128"/>
                <a:cs typeface="Times New Roman" pitchFamily="18" charset="0"/>
              </a:rPr>
              <a:t>　　</a:t>
            </a:r>
            <a:r>
              <a:rPr lang="ja-JP" altLang="ja-JP" sz="1400" dirty="0">
                <a:solidFill>
                  <a:schemeClr val="tx1"/>
                </a:solidFill>
                <a:latin typeface="Century" pitchFamily="18" charset="0"/>
                <a:ea typeface="HG創英角ﾎﾟｯﾌﾟ体" pitchFamily="49" charset="-128"/>
                <a:cs typeface="Times New Roman" pitchFamily="18" charset="0"/>
              </a:rPr>
              <a:t>ブロック企画のお知らせ</a:t>
            </a:r>
            <a:r>
              <a:rPr lang="ja-JP" altLang="en-US" sz="1400" dirty="0">
                <a:solidFill>
                  <a:schemeClr val="tx1"/>
                </a:solidFill>
                <a:latin typeface="Century" pitchFamily="18" charset="0"/>
                <a:ea typeface="HG創英角ﾎﾟｯﾌﾟ体" pitchFamily="49" charset="-128"/>
                <a:cs typeface="Times New Roman" pitchFamily="18" charset="0"/>
              </a:rPr>
              <a:t>　</a:t>
            </a:r>
            <a:r>
              <a:rPr lang="ja-JP" altLang="ja-JP" dirty="0">
                <a:solidFill>
                  <a:schemeClr val="tx1"/>
                </a:solidFill>
                <a:latin typeface="Century" pitchFamily="18" charset="0"/>
                <a:ea typeface="HG創英角ﾎﾟｯﾌﾟ体" pitchFamily="49" charset="-128"/>
                <a:cs typeface="Times New Roman" pitchFamily="18" charset="0"/>
              </a:rPr>
              <a:t>入間基地周辺ウオーキング</a:t>
            </a:r>
            <a:endParaRPr lang="en-US" altLang="ja-JP" dirty="0">
              <a:solidFill>
                <a:schemeClr val="tx1"/>
              </a:solidFill>
              <a:latin typeface="Century" pitchFamily="18" charset="0"/>
              <a:ea typeface="HG創英角ﾎﾟｯﾌﾟ体" pitchFamily="49" charset="-128"/>
              <a:cs typeface="Times New Roman" pitchFamily="18" charset="0"/>
            </a:endParaRPr>
          </a:p>
          <a:p>
            <a:pPr lvl="0" indent="152400" fontAlgn="base">
              <a:spcBef>
                <a:spcPct val="0"/>
              </a:spcBef>
              <a:spcAft>
                <a:spcPct val="0"/>
              </a:spcAft>
            </a:pPr>
            <a:endParaRPr lang="en-US" altLang="ja-JP"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en-US" altLang="ja-JP" sz="200" dirty="0">
              <a:solidFill>
                <a:schemeClr val="tx1"/>
              </a:solidFill>
              <a:latin typeface="Century" pitchFamily="18" charset="0"/>
              <a:ea typeface="HG創英角ﾎﾟｯﾌﾟ体" pitchFamily="49" charset="-128"/>
              <a:cs typeface="Times New Roman" pitchFamily="18" charset="0"/>
            </a:endParaRPr>
          </a:p>
          <a:p>
            <a:pPr lvl="0" indent="152400" eaLnBrk="0" fontAlgn="base" hangingPunct="0">
              <a:spcBef>
                <a:spcPct val="0"/>
              </a:spcBef>
              <a:spcAft>
                <a:spcPct val="0"/>
              </a:spcAft>
            </a:pPr>
            <a:endParaRPr lang="ja-JP" altLang="ja-JP" sz="200" dirty="0">
              <a:solidFill>
                <a:schemeClr val="tx1"/>
              </a:solidFill>
              <a:latin typeface="Arial" pitchFamily="34" charset="0"/>
              <a:ea typeface="ＭＳ Ｐゴシック" pitchFamily="50" charset="-128"/>
              <a:cs typeface="ＭＳ Ｐゴシック" pitchFamily="50" charset="-128"/>
            </a:endParaRPr>
          </a:p>
        </p:txBody>
      </p:sp>
      <p:sp>
        <p:nvSpPr>
          <p:cNvPr id="3074" name="Rectangle 2"/>
          <p:cNvSpPr>
            <a:spLocks noChangeArrowheads="1"/>
          </p:cNvSpPr>
          <p:nvPr/>
        </p:nvSpPr>
        <p:spPr bwMode="auto">
          <a:xfrm>
            <a:off x="714614" y="3633022"/>
            <a:ext cx="5463348"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2400" algn="l" defTabSz="914400" rtl="0" eaLnBrk="0" fontAlgn="base" latinLnBrk="0" hangingPunct="0">
              <a:lnSpc>
                <a:spcPct val="100000"/>
              </a:lnSpc>
              <a:spcBef>
                <a:spcPct val="0"/>
              </a:spcBef>
              <a:spcAft>
                <a:spcPct val="0"/>
              </a:spcAft>
              <a:buClrTx/>
              <a:buSzTx/>
              <a:buFontTx/>
              <a:buNone/>
              <a:tabLst/>
            </a:pPr>
            <a:r>
              <a:rPr kumimoji="1" lang="ja-JP" sz="1200" b="1" i="0" u="none" strike="noStrike" cap="none" normalizeH="0" baseline="0" dirty="0">
                <a:ln>
                  <a:noFill/>
                </a:ln>
                <a:solidFill>
                  <a:schemeClr val="tx1"/>
                </a:solidFill>
                <a:effectLst/>
                <a:latin typeface="Century" pitchFamily="18" charset="0"/>
                <a:ea typeface="HG丸ｺﾞｼｯｸM-PRO" pitchFamily="50" charset="-128"/>
                <a:cs typeface="Times New Roman" pitchFamily="18" charset="0"/>
              </a:rPr>
              <a:t>　　　　　　　　　～発見！埼玉県にもこんな基地があった～</a:t>
            </a:r>
            <a:endParaRPr kumimoji="1" lang="ja-JP" sz="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1" lang="ja-JP" sz="1400" b="1" i="0" u="none" strike="noStrike" cap="none" normalizeH="0" baseline="0" dirty="0">
                <a:ln>
                  <a:noFill/>
                </a:ln>
                <a:solidFill>
                  <a:schemeClr val="tx1"/>
                </a:solidFill>
                <a:effectLst/>
                <a:latin typeface="Century" pitchFamily="18" charset="0"/>
                <a:ea typeface="HG丸ｺﾞｼｯｸM-PRO" pitchFamily="50" charset="-128"/>
                <a:cs typeface="Times New Roman" pitchFamily="18" charset="0"/>
              </a:rPr>
              <a:t>日時：１１月２７日（月）</a:t>
            </a:r>
            <a:r>
              <a:rPr kumimoji="1" lang="ja-JP" altLang="en-US" sz="1400" b="1" i="0" u="none" strike="noStrike" cap="none" normalizeH="0" baseline="0" dirty="0">
                <a:ln>
                  <a:noFill/>
                </a:ln>
                <a:solidFill>
                  <a:schemeClr val="tx1"/>
                </a:solidFill>
                <a:effectLst/>
                <a:latin typeface="Century" pitchFamily="18" charset="0"/>
                <a:ea typeface="HG丸ｺﾞｼｯｸM-PRO" pitchFamily="50" charset="-128"/>
                <a:cs typeface="Times New Roman" pitchFamily="18" charset="0"/>
              </a:rPr>
              <a:t>　</a:t>
            </a:r>
            <a:r>
              <a:rPr kumimoji="1" lang="ja-JP" sz="1400" b="1" i="0" u="none" strike="noStrike" cap="none" normalizeH="0" baseline="0" dirty="0">
                <a:ln>
                  <a:noFill/>
                </a:ln>
                <a:solidFill>
                  <a:schemeClr val="tx1"/>
                </a:solidFill>
                <a:effectLst/>
                <a:latin typeface="Century" pitchFamily="18" charset="0"/>
                <a:ea typeface="HG丸ｺﾞｼｯｸM-PRO" pitchFamily="50" charset="-128"/>
                <a:cs typeface="Times New Roman" pitchFamily="18" charset="0"/>
              </a:rPr>
              <a:t>９時集合　場所：東浦和駅改札前</a:t>
            </a:r>
            <a:endParaRPr kumimoji="1" lang="en-US" altLang="ja-JP" sz="1400" b="1" i="0" u="none" strike="noStrike" cap="none" normalizeH="0" baseline="0" dirty="0">
              <a:ln>
                <a:noFill/>
              </a:ln>
              <a:solidFill>
                <a:schemeClr val="tx1"/>
              </a:solidFill>
              <a:effectLst/>
              <a:latin typeface="Century" pitchFamily="18" charset="0"/>
              <a:ea typeface="HG丸ｺﾞｼｯｸM-PRO" pitchFamily="50" charset="-128"/>
              <a:cs typeface="Times New Roman" pitchFamily="18"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lang="ja-JP" altLang="en-US" sz="1400" b="1" dirty="0">
                <a:latin typeface="Century" pitchFamily="18" charset="0"/>
                <a:ea typeface="HG丸ｺﾞｼｯｸM-PRO" pitchFamily="50" charset="-128"/>
                <a:cs typeface="Times New Roman" pitchFamily="18" charset="0"/>
              </a:rPr>
              <a:t>　　　　　　　　　　　　１０時集合　場所：狭山市駅改札前</a:t>
            </a:r>
            <a:endParaRPr kumimoji="1" lang="ja-JP" sz="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1" lang="ja-JP" sz="1200" b="1" i="0" u="none" strike="noStrike" cap="none" normalizeH="0" baseline="0" dirty="0">
                <a:ln>
                  <a:noFill/>
                </a:ln>
                <a:solidFill>
                  <a:schemeClr val="tx1"/>
                </a:solidFill>
                <a:effectLst/>
                <a:latin typeface="Century" pitchFamily="18" charset="0"/>
                <a:ea typeface="HG丸ｺﾞｼｯｸM-PRO" pitchFamily="50" charset="-128"/>
                <a:cs typeface="Times New Roman" pitchFamily="18" charset="0"/>
              </a:rPr>
              <a:t>　　見学ポイント</a:t>
            </a:r>
            <a:endParaRPr kumimoji="1" lang="ja-JP" sz="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1" lang="ja-JP" sz="1200" b="1" i="0" u="none" strike="noStrike" cap="none" normalizeH="0" baseline="0" dirty="0">
                <a:ln>
                  <a:noFill/>
                </a:ln>
                <a:solidFill>
                  <a:schemeClr val="tx1"/>
                </a:solidFill>
                <a:effectLst/>
                <a:latin typeface="Century" pitchFamily="18" charset="0"/>
                <a:ea typeface="HG丸ｺﾞｼｯｸM-PRO" pitchFamily="50" charset="-128"/>
                <a:cs typeface="Times New Roman" pitchFamily="18" charset="0"/>
              </a:rPr>
              <a:t>　　　〇狭山市側　　入間基地の滑走路周辺見学（騒音体験）</a:t>
            </a:r>
            <a:endParaRPr kumimoji="1" lang="ja-JP" sz="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Century" pitchFamily="18" charset="0"/>
                <a:ea typeface="HG丸ｺﾞｼｯｸM-PRO" pitchFamily="50" charset="-128"/>
                <a:cs typeface="Times New Roman" pitchFamily="18" charset="0"/>
              </a:rPr>
              <a:t>　　　</a:t>
            </a:r>
            <a:r>
              <a:rPr kumimoji="1" lang="ja-JP" sz="1200" b="1" i="0" u="none" strike="noStrike" cap="none" normalizeH="0" baseline="0" dirty="0">
                <a:ln>
                  <a:noFill/>
                </a:ln>
                <a:solidFill>
                  <a:schemeClr val="tx1"/>
                </a:solidFill>
                <a:effectLst/>
                <a:latin typeface="Century" pitchFamily="18" charset="0"/>
                <a:ea typeface="HG丸ｺﾞｼｯｸM-PRO" pitchFamily="50" charset="-128"/>
                <a:cs typeface="Times New Roman" pitchFamily="18" charset="0"/>
              </a:rPr>
              <a:t>〇入間市側　　県営彩の森入間公園の散策（米軍基地跡地）</a:t>
            </a:r>
            <a:endParaRPr kumimoji="1" lang="en-US" altLang="ja-JP" sz="1200" b="1" i="0" u="none" strike="noStrike" cap="none" normalizeH="0" baseline="0" dirty="0">
              <a:ln>
                <a:noFill/>
              </a:ln>
              <a:solidFill>
                <a:schemeClr val="tx1"/>
              </a:solidFill>
              <a:effectLst/>
              <a:latin typeface="Century" pitchFamily="18" charset="0"/>
              <a:ea typeface="HG丸ｺﾞｼｯｸM-PRO" pitchFamily="50" charset="-128"/>
              <a:cs typeface="Times New Roman" pitchFamily="18" charset="0"/>
            </a:endParaRPr>
          </a:p>
          <a:p>
            <a:pPr marL="0" marR="0" lvl="0" indent="152400" algn="l" defTabSz="914400" rtl="0" eaLnBrk="0" fontAlgn="base" latinLnBrk="0" hangingPunct="0">
              <a:lnSpc>
                <a:spcPct val="100000"/>
              </a:lnSpc>
              <a:spcBef>
                <a:spcPct val="0"/>
              </a:spcBef>
              <a:spcAft>
                <a:spcPct val="0"/>
              </a:spcAft>
              <a:buClrTx/>
              <a:buSzTx/>
              <a:buFontTx/>
              <a:buNone/>
              <a:tabLst/>
            </a:pPr>
            <a:r>
              <a:rPr lang="en-US" altLang="ja-JP" sz="1200" b="1">
                <a:latin typeface="Century" pitchFamily="18" charset="0"/>
                <a:ea typeface="HG丸ｺﾞｼｯｸM-PRO" pitchFamily="50" charset="-128"/>
                <a:cs typeface="Times New Roman" pitchFamily="18" charset="0"/>
              </a:rPr>
              <a:t>    </a:t>
            </a:r>
            <a:r>
              <a:rPr lang="en-US" altLang="ja-JP" sz="1200" b="1" smtClean="0">
                <a:latin typeface="Century" pitchFamily="18" charset="0"/>
                <a:ea typeface="HG丸ｺﾞｼｯｸM-PRO" pitchFamily="50" charset="-128"/>
                <a:cs typeface="Times New Roman" pitchFamily="18" charset="0"/>
              </a:rPr>
              <a:t>   </a:t>
            </a:r>
            <a:r>
              <a:rPr lang="ja-JP" altLang="en-US" sz="1200" b="1" dirty="0">
                <a:latin typeface="Century" pitchFamily="18" charset="0"/>
                <a:ea typeface="HG丸ｺﾞｼｯｸM-PRO" pitchFamily="50" charset="-128"/>
                <a:cs typeface="Times New Roman" pitchFamily="18" charset="0"/>
              </a:rPr>
              <a:t>参加費</a:t>
            </a:r>
            <a:r>
              <a:rPr lang="ja-JP" altLang="en-US" sz="1200" b="1" dirty="0" smtClean="0">
                <a:latin typeface="Century" pitchFamily="18" charset="0"/>
                <a:ea typeface="HG丸ｺﾞｼｯｸM-PRO" pitchFamily="50" charset="-128"/>
                <a:cs typeface="Times New Roman" pitchFamily="18" charset="0"/>
              </a:rPr>
              <a:t>無料（交通費自己負担）・</a:t>
            </a:r>
            <a:r>
              <a:rPr lang="ja-JP" altLang="en-US" sz="1200" b="1" dirty="0">
                <a:latin typeface="Century" pitchFamily="18" charset="0"/>
                <a:ea typeface="HG丸ｺﾞｼｯｸM-PRO" pitchFamily="50" charset="-128"/>
                <a:cs typeface="Times New Roman" pitchFamily="18" charset="0"/>
              </a:rPr>
              <a:t>入間市駅前解散（</a:t>
            </a:r>
            <a:r>
              <a:rPr lang="en-US" altLang="ja-JP" sz="1200" b="1" dirty="0">
                <a:latin typeface="Century" pitchFamily="18" charset="0"/>
                <a:ea typeface="HG丸ｺﾞｼｯｸM-PRO" pitchFamily="50" charset="-128"/>
                <a:cs typeface="Times New Roman" pitchFamily="18" charset="0"/>
              </a:rPr>
              <a:t>12</a:t>
            </a:r>
            <a:r>
              <a:rPr lang="ja-JP" altLang="en-US" sz="1200" b="1" dirty="0">
                <a:latin typeface="Century" pitchFamily="18" charset="0"/>
                <a:ea typeface="HG丸ｺﾞｼｯｸM-PRO" pitchFamily="50" charset="-128"/>
                <a:cs typeface="Times New Roman" pitchFamily="18" charset="0"/>
              </a:rPr>
              <a:t>時半頃予定）</a:t>
            </a:r>
            <a:endParaRPr kumimoji="1" lang="en-US" altLang="ja-JP" sz="1200" b="1" i="0" u="none" strike="noStrike" cap="none" normalizeH="0" baseline="0" dirty="0">
              <a:ln>
                <a:noFill/>
              </a:ln>
              <a:solidFill>
                <a:schemeClr val="tx1"/>
              </a:solidFill>
              <a:effectLst/>
              <a:latin typeface="Century" pitchFamily="18" charset="0"/>
              <a:ea typeface="HG丸ｺﾞｼｯｸM-PRO" pitchFamily="50" charset="-128"/>
              <a:cs typeface="Times New Roman" pitchFamily="18" charset="0"/>
            </a:endParaRPr>
          </a:p>
          <a:p>
            <a:pPr marL="0" marR="0" lvl="0" indent="152400" algn="l" defTabSz="914400" rtl="0" eaLnBrk="0" fontAlgn="base" latinLnBrk="0" hangingPunct="0">
              <a:lnSpc>
                <a:spcPct val="100000"/>
              </a:lnSpc>
              <a:spcBef>
                <a:spcPct val="0"/>
              </a:spcBef>
              <a:spcAft>
                <a:spcPct val="0"/>
              </a:spcAft>
              <a:buClrTx/>
              <a:buSzTx/>
              <a:buFontTx/>
              <a:buNone/>
              <a:tabLst/>
            </a:pPr>
            <a:endParaRPr kumimoji="1" lang="ja-JP" sz="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1" lang="ja-JP" sz="1200" b="1" i="0" u="none" strike="noStrike" cap="none" normalizeH="0" baseline="0" dirty="0">
                <a:ln>
                  <a:noFill/>
                </a:ln>
                <a:solidFill>
                  <a:schemeClr val="tx1"/>
                </a:solidFill>
                <a:effectLst/>
                <a:latin typeface="Century" pitchFamily="18" charset="0"/>
                <a:ea typeface="HG丸ｺﾞｼｯｸM-PRO" pitchFamily="50" charset="-128"/>
                <a:cs typeface="Times New Roman" pitchFamily="18" charset="0"/>
              </a:rPr>
              <a:t>　</a:t>
            </a:r>
            <a:endParaRPr kumimoji="1" lang="ja-JP" sz="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152400" algn="l" defTabSz="914400" rtl="0" eaLnBrk="0" fontAlgn="base" latinLnBrk="0" hangingPunct="0">
              <a:lnSpc>
                <a:spcPct val="100000"/>
              </a:lnSpc>
              <a:spcBef>
                <a:spcPct val="0"/>
              </a:spcBef>
              <a:spcAft>
                <a:spcPct val="0"/>
              </a:spcAft>
              <a:buClrTx/>
              <a:buSzTx/>
              <a:buFontTx/>
              <a:buNone/>
              <a:tabLst/>
            </a:pP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3073" name="図 1" descr="war_gun_kichi.png"/>
          <p:cNvPicPr>
            <a:picLocks noChangeAspect="1" noChangeArrowheads="1"/>
          </p:cNvPicPr>
          <p:nvPr/>
        </p:nvPicPr>
        <p:blipFill>
          <a:blip r:embed="rId7" cstate="print"/>
          <a:srcRect/>
          <a:stretch>
            <a:fillRect/>
          </a:stretch>
        </p:blipFill>
        <p:spPr bwMode="auto">
          <a:xfrm>
            <a:off x="5855234" y="4669507"/>
            <a:ext cx="1168005" cy="1009522"/>
          </a:xfrm>
          <a:prstGeom prst="rect">
            <a:avLst/>
          </a:prstGeom>
          <a:noFill/>
        </p:spPr>
      </p:pic>
      <p:sp>
        <p:nvSpPr>
          <p:cNvPr id="3075" name="Rectangle 3"/>
          <p:cNvSpPr>
            <a:spLocks noChangeArrowheads="1"/>
          </p:cNvSpPr>
          <p:nvPr/>
        </p:nvSpPr>
        <p:spPr bwMode="auto">
          <a:xfrm>
            <a:off x="753035" y="5107091"/>
            <a:ext cx="6008915"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52400" algn="l" defTabSz="914400" rtl="0" eaLnBrk="1" fontAlgn="base" latinLnBrk="0" hangingPunct="1">
              <a:lnSpc>
                <a:spcPct val="100000"/>
              </a:lnSpc>
              <a:spcBef>
                <a:spcPct val="0"/>
              </a:spcBef>
              <a:spcAft>
                <a:spcPct val="0"/>
              </a:spcAft>
              <a:buClrTx/>
              <a:buSzTx/>
              <a:buFontTx/>
              <a:buNone/>
              <a:tabLst/>
            </a:pPr>
            <a:r>
              <a:rPr kumimoji="1" lang="ja-JP" sz="1200" b="1" i="0" u="none" strike="noStrike" cap="none" normalizeH="0" baseline="0" dirty="0">
                <a:ln>
                  <a:noFill/>
                </a:ln>
                <a:solidFill>
                  <a:schemeClr val="tx1"/>
                </a:solidFill>
                <a:effectLst/>
                <a:latin typeface="Century" pitchFamily="18" charset="0"/>
                <a:ea typeface="HG丸ｺﾞｼｯｸM-PRO" pitchFamily="50" charset="-128"/>
                <a:cs typeface="Times New Roman" pitchFamily="18" charset="0"/>
              </a:rPr>
              <a:t>　　　</a:t>
            </a:r>
            <a:r>
              <a:rPr kumimoji="1" lang="ja-JP" sz="1400" b="1" i="0" u="none" strike="noStrike" cap="none" normalizeH="0" baseline="0" dirty="0">
                <a:ln>
                  <a:noFill/>
                </a:ln>
                <a:solidFill>
                  <a:schemeClr val="tx1"/>
                </a:solidFill>
                <a:effectLst/>
                <a:latin typeface="Century" pitchFamily="18" charset="0"/>
                <a:ea typeface="HG丸ｺﾞｼｯｸM-PRO" pitchFamily="50" charset="-128"/>
                <a:cs typeface="Times New Roman" pitchFamily="18" charset="0"/>
              </a:rPr>
              <a:t>お</a:t>
            </a:r>
            <a:r>
              <a:rPr kumimoji="1" lang="ja-JP" altLang="en-US" sz="1400" b="1" i="0" u="none" strike="noStrike" cap="none" normalizeH="0" baseline="0" dirty="0">
                <a:ln>
                  <a:noFill/>
                </a:ln>
                <a:solidFill>
                  <a:schemeClr val="tx1"/>
                </a:solidFill>
                <a:effectLst/>
                <a:latin typeface="Century" pitchFamily="18" charset="0"/>
                <a:ea typeface="HG丸ｺﾞｼｯｸM-PRO" pitchFamily="50" charset="-128"/>
                <a:cs typeface="Times New Roman" pitchFamily="18" charset="0"/>
              </a:rPr>
              <a:t>申し込み</a:t>
            </a:r>
            <a:r>
              <a:rPr kumimoji="1" lang="ja-JP" sz="1400" b="1" i="0" u="none" strike="noStrike" cap="none" normalizeH="0" baseline="0" dirty="0">
                <a:ln>
                  <a:noFill/>
                </a:ln>
                <a:solidFill>
                  <a:schemeClr val="tx1"/>
                </a:solidFill>
                <a:effectLst/>
                <a:latin typeface="Century" pitchFamily="18" charset="0"/>
                <a:ea typeface="HG丸ｺﾞｼｯｸM-PRO" pitchFamily="50" charset="-128"/>
                <a:cs typeface="Times New Roman" pitchFamily="18" charset="0"/>
              </a:rPr>
              <a:t>先　　担当　小野</a:t>
            </a:r>
            <a:r>
              <a:rPr kumimoji="1" lang="en-US" altLang="ja-JP" sz="1400" b="1" i="0" u="none" strike="noStrike" cap="none" normalizeH="0" baseline="0" dirty="0">
                <a:ln>
                  <a:noFill/>
                </a:ln>
                <a:solidFill>
                  <a:schemeClr val="tx1"/>
                </a:solidFill>
                <a:effectLst/>
                <a:latin typeface="Century" pitchFamily="18" charset="0"/>
                <a:ea typeface="HG丸ｺﾞｼｯｸM-PRO" pitchFamily="50" charset="-128"/>
                <a:cs typeface="Times New Roman" pitchFamily="18" charset="0"/>
              </a:rPr>
              <a:t>    </a:t>
            </a:r>
            <a:r>
              <a:rPr kumimoji="1" lang="ja-JP" sz="1600" b="1" i="0" u="none" strike="noStrike" cap="none" normalizeH="0" baseline="0" dirty="0">
                <a:ln>
                  <a:noFill/>
                </a:ln>
                <a:solidFill>
                  <a:schemeClr val="tx1"/>
                </a:solidFill>
                <a:effectLst/>
                <a:latin typeface="Century" pitchFamily="18" charset="0"/>
                <a:ea typeface="HG丸ｺﾞｼｯｸM-PRO" pitchFamily="50" charset="-128"/>
                <a:cs typeface="Times New Roman" pitchFamily="18" charset="0"/>
              </a:rPr>
              <a:t>　</a:t>
            </a:r>
            <a:r>
              <a:rPr kumimoji="1" lang="en-US" altLang="ja-JP" sz="1600" b="1" i="0" u="none" strike="noStrike" cap="none" normalizeH="0" baseline="0" dirty="0">
                <a:ln>
                  <a:noFill/>
                </a:ln>
                <a:solidFill>
                  <a:schemeClr val="tx1"/>
                </a:solidFill>
                <a:effectLst/>
                <a:latin typeface="Century" pitchFamily="18" charset="0"/>
                <a:ea typeface="HG丸ｺﾞｼｯｸM-PRO" pitchFamily="50" charset="-128"/>
                <a:cs typeface="Times New Roman" pitchFamily="18" charset="0"/>
              </a:rPr>
              <a:t>048-810-6101</a:t>
            </a:r>
            <a:endParaRPr kumimoji="1" lang="en-US" altLang="ja-JP" sz="4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1" lang="ja-JP" altLang="en-US" sz="1600" b="1" i="0" u="none" strike="noStrike" cap="none" normalizeH="0" baseline="0" dirty="0">
                <a:ln>
                  <a:noFill/>
                </a:ln>
                <a:solidFill>
                  <a:schemeClr val="tx1"/>
                </a:solidFill>
                <a:effectLst/>
                <a:latin typeface="Century" pitchFamily="18" charset="0"/>
                <a:ea typeface="HG丸ｺﾞｼｯｸM-PRO" pitchFamily="50" charset="-128"/>
                <a:cs typeface="Times New Roman" pitchFamily="18" charset="0"/>
              </a:rPr>
              <a:t>　　　　　　　　　　</a:t>
            </a:r>
            <a:r>
              <a:rPr kumimoji="1" lang="ja-JP" altLang="en-US" sz="1600" b="1" i="0" u="none" strike="noStrike" cap="none" normalizeH="0" dirty="0">
                <a:ln>
                  <a:noFill/>
                </a:ln>
                <a:solidFill>
                  <a:schemeClr val="tx1"/>
                </a:solidFill>
                <a:effectLst/>
                <a:latin typeface="Century" pitchFamily="18" charset="0"/>
                <a:ea typeface="HG丸ｺﾞｼｯｸM-PRO" pitchFamily="50" charset="-128"/>
                <a:cs typeface="Times New Roman" pitchFamily="18" charset="0"/>
              </a:rPr>
              <a:t> </a:t>
            </a:r>
            <a:r>
              <a:rPr kumimoji="1" lang="ja-JP" altLang="en-US" sz="1400" b="1" i="0" u="none" strike="noStrike" cap="none" normalizeH="0" baseline="0" dirty="0">
                <a:ln>
                  <a:noFill/>
                </a:ln>
                <a:solidFill>
                  <a:schemeClr val="tx1"/>
                </a:solidFill>
                <a:effectLst/>
                <a:latin typeface="Century" pitchFamily="18" charset="0"/>
                <a:ea typeface="HG丸ｺﾞｼｯｸM-PRO" pitchFamily="50" charset="-128"/>
                <a:cs typeface="Times New Roman" pitchFamily="18" charset="0"/>
              </a:rPr>
              <a:t>携帯電話</a:t>
            </a:r>
            <a:r>
              <a:rPr kumimoji="1" lang="ja-JP" altLang="en-US" sz="1400" b="1" i="0" u="none" strike="noStrike" cap="none" normalizeH="0" dirty="0">
                <a:ln>
                  <a:noFill/>
                </a:ln>
                <a:solidFill>
                  <a:schemeClr val="tx1"/>
                </a:solidFill>
                <a:effectLst/>
                <a:latin typeface="Century" pitchFamily="18" charset="0"/>
                <a:ea typeface="HG丸ｺﾞｼｯｸM-PRO" pitchFamily="50" charset="-128"/>
                <a:cs typeface="Times New Roman" pitchFamily="18" charset="0"/>
              </a:rPr>
              <a:t>  </a:t>
            </a:r>
            <a:r>
              <a:rPr kumimoji="1" lang="en-US" altLang="ja-JP" sz="1600" b="1" i="0" u="none" strike="noStrike" cap="none" normalizeH="0" baseline="0" dirty="0">
                <a:ln>
                  <a:noFill/>
                </a:ln>
                <a:solidFill>
                  <a:schemeClr val="tx1"/>
                </a:solidFill>
                <a:effectLst/>
                <a:latin typeface="Century" pitchFamily="18" charset="0"/>
                <a:ea typeface="HG丸ｺﾞｼｯｸM-PRO" pitchFamily="50" charset="-128"/>
                <a:cs typeface="Times New Roman" pitchFamily="18" charset="0"/>
              </a:rPr>
              <a:t>070-2154-7350</a:t>
            </a:r>
            <a:endParaRPr kumimoji="1" lang="en-US" alt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xmlns="" val="2779741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cstate="print"/>
          <a:srcRect/>
          <a:stretch>
            <a:fillRect/>
          </a:stretch>
        </p:blipFill>
        <p:spPr bwMode="auto">
          <a:xfrm>
            <a:off x="184460" y="276669"/>
            <a:ext cx="7092315" cy="100298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1966</TotalTime>
  <Words>256</Words>
  <Application>Microsoft Office PowerPoint</Application>
  <PresentationFormat>ユーザー設定</PresentationFormat>
  <Paragraphs>172</Paragraphs>
  <Slides>4</Slides>
  <Notes>0</Notes>
  <HiddenSlides>0</HiddenSlides>
  <MMClips>0</MMClips>
  <ScaleCrop>false</ScaleCrop>
  <HeadingPairs>
    <vt:vector size="4" baseType="variant">
      <vt:variant>
        <vt:lpstr>テーマ</vt:lpstr>
      </vt:variant>
      <vt:variant>
        <vt:i4>1</vt:i4>
      </vt:variant>
      <vt:variant>
        <vt:lpstr>スライド タイトル</vt:lpstr>
      </vt:variant>
      <vt:variant>
        <vt:i4>4</vt:i4>
      </vt:variant>
    </vt:vector>
  </HeadingPairs>
  <TitlesOfParts>
    <vt:vector size="5" baseType="lpstr">
      <vt:lpstr>Office テーマ</vt:lpstr>
      <vt:lpstr>スライド 1</vt:lpstr>
      <vt:lpstr>スライド 2</vt:lpstr>
      <vt:lpstr>スライド 3</vt:lpstr>
      <vt:lpstr>スライド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kp0701</dc:creator>
  <cp:lastModifiedBy>systemxp</cp:lastModifiedBy>
  <cp:revision>207</cp:revision>
  <cp:lastPrinted>2023-09-19T10:45:20Z</cp:lastPrinted>
  <dcterms:created xsi:type="dcterms:W3CDTF">2016-02-04T06:10:18Z</dcterms:created>
  <dcterms:modified xsi:type="dcterms:W3CDTF">2023-10-25T00:34:41Z</dcterms:modified>
</cp:coreProperties>
</file>