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8" r:id="rId5"/>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945A3"/>
    <a:srgbClr val="339933"/>
    <a:srgbClr val="33CC33"/>
    <a:srgbClr val="00FF00"/>
    <a:srgbClr val="CC3300"/>
    <a:srgbClr val="E6485F"/>
    <a:srgbClr val="ED9DBA"/>
    <a:srgbClr val="F8F0BE"/>
    <a:srgbClr val="EE8291"/>
    <a:srgbClr val="F09A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60"/>
  </p:normalViewPr>
  <p:slideViewPr>
    <p:cSldViewPr snapToGrid="0">
      <p:cViewPr>
        <p:scale>
          <a:sx n="100" d="100"/>
          <a:sy n="100" d="100"/>
        </p:scale>
        <p:origin x="-2568" y="1608"/>
      </p:cViewPr>
      <p:guideLst>
        <p:guide orient="horz" pos="3367"/>
        <p:guide pos="2381"/>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第</a:t>
            </a:r>
            <a:r>
              <a:rPr kumimoji="1" lang="en-US" altLang="ja-JP" dirty="0" smtClean="0"/>
              <a:t>00</a:t>
            </a:r>
            <a:r>
              <a:rPr kumimoji="1" lang="ja-JP" altLang="en-US" dirty="0" smtClean="0"/>
              <a:t>号</a:t>
            </a:r>
            <a:endParaRPr kumimoji="1" lang="ja-JP" altLang="en-US" dirty="0"/>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平成</a:t>
            </a:r>
            <a:r>
              <a:rPr kumimoji="1" lang="en-US" altLang="ja-JP" dirty="0" smtClean="0"/>
              <a:t>00</a:t>
            </a:r>
            <a:r>
              <a:rPr kumimoji="1" lang="ja-JP" altLang="en-US" dirty="0" smtClean="0"/>
              <a:t>年</a:t>
            </a:r>
            <a:r>
              <a:rPr kumimoji="1" lang="en-US" altLang="ja-JP" dirty="0" smtClean="0"/>
              <a:t>00</a:t>
            </a:r>
            <a:r>
              <a:rPr kumimoji="1" lang="ja-JP" altLang="en-US" dirty="0" smtClean="0"/>
              <a:t>月</a:t>
            </a:r>
            <a:r>
              <a:rPr kumimoji="1" lang="en-US" altLang="ja-JP" dirty="0" smtClean="0"/>
              <a:t>00</a:t>
            </a:r>
            <a:r>
              <a:rPr kumimoji="1" lang="ja-JP" altLang="en-US" dirty="0" smtClean="0"/>
              <a:t>日　</a:t>
            </a:r>
            <a:endParaRPr kumimoji="1" lang="ja-JP" altLang="en-US" dirty="0"/>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発行：中央区舞黒小学校　　　　　編集：広報部　　　　　　　　　　　総児童数 </a:t>
            </a:r>
            <a:r>
              <a:rPr kumimoji="1" lang="en-US" altLang="ja-JP" dirty="0" smtClean="0"/>
              <a:t>526</a:t>
            </a:r>
            <a:r>
              <a:rPr kumimoji="1" lang="ja-JP" altLang="en-US" dirty="0" smtClean="0"/>
              <a:t>名　○月○日現在</a:t>
            </a:r>
            <a:endParaRPr kumimoji="1" lang="ja-JP" altLang="en-US" dirty="0"/>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校章などを追加する</a:t>
            </a:r>
            <a:endParaRPr kumimoji="1" lang="ja-JP" altLang="en-US" dirty="0"/>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PTA</a:t>
            </a:r>
            <a:r>
              <a:rPr kumimoji="1" lang="ja-JP" altLang="en-US" dirty="0" smtClean="0"/>
              <a:t>便り</a:t>
            </a:r>
            <a:endParaRPr kumimoji="1" lang="ja-JP" altLang="en-US" dirty="0"/>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cstate="print"/>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cstate="print"/>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ここに文章を入れましょう</a:t>
            </a:r>
            <a:endParaRPr kumimoji="1" lang="ja-JP" altLang="en-US" dirty="0"/>
          </a:p>
        </p:txBody>
      </p:sp>
    </p:spTree>
    <p:extLst>
      <p:ext uri="{BB962C8B-B14F-4D97-AF65-F5344CB8AC3E}">
        <p14:creationId xmlns="" xmlns:p14="http://schemas.microsoft.com/office/powerpoint/2010/main" val="375749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イベント名</a:t>
            </a:r>
            <a:endParaRPr kumimoji="1" lang="ja-JP" altLang="en-US" dirty="0"/>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ここにタイトルを入れましょう</a:t>
            </a:r>
            <a:endParaRPr kumimoji="1" lang="ja-JP" altLang="en-US" dirty="0"/>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smtClean="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cstate="print"/>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タイトルを入れる</a:t>
            </a:r>
            <a:endParaRPr kumimoji="1" lang="ja-JP" altLang="en-US" dirty="0"/>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smtClean="0"/>
              <a:t>1</a:t>
            </a:r>
            <a:r>
              <a:rPr kumimoji="1" lang="ja-JP" altLang="en-US" dirty="0" smtClean="0"/>
              <a:t> </a:t>
            </a:r>
            <a:r>
              <a:rPr kumimoji="1" lang="en-US" altLang="ja-JP" dirty="0" smtClean="0"/>
              <a:t>9</a:t>
            </a:r>
            <a:r>
              <a:rPr kumimoji="1" lang="ja-JP" altLang="en-US" dirty="0" smtClean="0"/>
              <a:t> </a:t>
            </a:r>
            <a:r>
              <a:rPr kumimoji="1" lang="en-US" altLang="ja-JP" dirty="0" smtClean="0"/>
              <a:t>2</a:t>
            </a:r>
            <a:r>
              <a:rPr kumimoji="1" lang="ja-JP" altLang="en-US" dirty="0" smtClean="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第</a:t>
            </a:r>
            <a:r>
              <a:rPr kumimoji="1" lang="en-US" altLang="ja-JP" dirty="0" smtClean="0"/>
              <a:t>00</a:t>
            </a:r>
            <a:r>
              <a:rPr kumimoji="1" lang="ja-JP" altLang="en-US" dirty="0" smtClean="0"/>
              <a:t>号</a:t>
            </a:r>
            <a:endParaRPr kumimoji="1" lang="ja-JP" altLang="en-US" dirty="0"/>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平成</a:t>
            </a:r>
            <a:r>
              <a:rPr kumimoji="1" lang="en-US" altLang="ja-JP" dirty="0" smtClean="0"/>
              <a:t>00</a:t>
            </a:r>
            <a:r>
              <a:rPr kumimoji="1" lang="ja-JP" altLang="en-US" dirty="0" smtClean="0"/>
              <a:t>年</a:t>
            </a:r>
            <a:r>
              <a:rPr kumimoji="1" lang="en-US" altLang="ja-JP" dirty="0" smtClean="0"/>
              <a:t>00</a:t>
            </a:r>
            <a:r>
              <a:rPr kumimoji="1" lang="ja-JP" altLang="en-US" dirty="0" smtClean="0"/>
              <a:t>月</a:t>
            </a:r>
            <a:r>
              <a:rPr kumimoji="1" lang="en-US" altLang="ja-JP" dirty="0" smtClean="0"/>
              <a:t>00</a:t>
            </a:r>
            <a:r>
              <a:rPr kumimoji="1" lang="ja-JP" altLang="en-US" dirty="0" smtClean="0"/>
              <a:t>日　</a:t>
            </a:r>
            <a:endParaRPr kumimoji="1" lang="ja-JP" altLang="en-US" dirty="0"/>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発行：中央区舞黒小学校　　　　　編集：広報部　　　　　　　　　　　総児童数 </a:t>
            </a:r>
            <a:r>
              <a:rPr kumimoji="1" lang="en-US" altLang="ja-JP" dirty="0" smtClean="0"/>
              <a:t>526</a:t>
            </a:r>
            <a:r>
              <a:rPr kumimoji="1" lang="ja-JP" altLang="en-US" dirty="0" smtClean="0"/>
              <a:t>名　○月○日現在</a:t>
            </a:r>
            <a:endParaRPr kumimoji="1" lang="ja-JP" altLang="en-US" dirty="0"/>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校章などを追加する</a:t>
            </a:r>
            <a:endParaRPr kumimoji="1" lang="ja-JP" altLang="en-US" dirty="0"/>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PTA</a:t>
            </a:r>
            <a:r>
              <a:rPr kumimoji="1" lang="ja-JP" altLang="en-US" dirty="0" smtClean="0"/>
              <a:t>便り</a:t>
            </a:r>
            <a:endParaRPr kumimoji="1" lang="ja-JP" altLang="en-US" dirty="0"/>
          </a:p>
        </p:txBody>
      </p:sp>
    </p:spTree>
    <p:extLst>
      <p:ext uri="{BB962C8B-B14F-4D97-AF65-F5344CB8AC3E}">
        <p14:creationId xmlns="" xmlns:p14="http://schemas.microsoft.com/office/powerpoint/2010/main" val="3550229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第</a:t>
            </a:r>
            <a:r>
              <a:rPr kumimoji="1" lang="en-US" altLang="ja-JP" dirty="0" smtClean="0"/>
              <a:t>00</a:t>
            </a:r>
            <a:r>
              <a:rPr kumimoji="1" lang="ja-JP" altLang="en-US" dirty="0" smtClean="0"/>
              <a:t>号</a:t>
            </a:r>
            <a:endParaRPr kumimoji="1" lang="ja-JP" altLang="en-US" dirty="0"/>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平成</a:t>
            </a:r>
            <a:r>
              <a:rPr kumimoji="1" lang="en-US" altLang="ja-JP" dirty="0" smtClean="0"/>
              <a:t>00</a:t>
            </a:r>
            <a:r>
              <a:rPr kumimoji="1" lang="ja-JP" altLang="en-US" dirty="0" smtClean="0"/>
              <a:t>年</a:t>
            </a:r>
            <a:r>
              <a:rPr kumimoji="1" lang="en-US" altLang="ja-JP" dirty="0" smtClean="0"/>
              <a:t>00</a:t>
            </a:r>
            <a:r>
              <a:rPr kumimoji="1" lang="ja-JP" altLang="en-US" dirty="0" smtClean="0"/>
              <a:t>月</a:t>
            </a:r>
            <a:r>
              <a:rPr kumimoji="1" lang="en-US" altLang="ja-JP" dirty="0" smtClean="0"/>
              <a:t>00</a:t>
            </a:r>
            <a:r>
              <a:rPr kumimoji="1" lang="ja-JP" altLang="en-US" dirty="0" smtClean="0"/>
              <a:t>日　</a:t>
            </a:r>
            <a:endParaRPr kumimoji="1" lang="ja-JP" altLang="en-US" dirty="0"/>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発行：中央区舞黒小学校　　　　　編集：広報部　　　　　　　　　　　総児童数 </a:t>
            </a:r>
            <a:r>
              <a:rPr kumimoji="1" lang="en-US" altLang="ja-JP" dirty="0" smtClean="0"/>
              <a:t>526</a:t>
            </a:r>
            <a:r>
              <a:rPr kumimoji="1" lang="ja-JP" altLang="en-US" dirty="0" smtClean="0"/>
              <a:t>名　○月○日現在</a:t>
            </a:r>
            <a:endParaRPr kumimoji="1" lang="ja-JP" altLang="en-US" dirty="0"/>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校章などを追加する</a:t>
            </a:r>
            <a:endParaRPr kumimoji="1" lang="ja-JP" altLang="en-US" dirty="0"/>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PTA</a:t>
            </a:r>
            <a:r>
              <a:rPr kumimoji="1" lang="ja-JP" altLang="en-US" dirty="0" smtClean="0"/>
              <a:t>便り</a:t>
            </a:r>
            <a:endParaRPr kumimoji="1" lang="ja-JP" altLang="en-US" dirty="0"/>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cstate="print"/>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cstate="print"/>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cstate="print"/>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イベント名を入れましょう</a:t>
            </a:r>
            <a:endParaRPr kumimoji="1" lang="ja-JP" altLang="en-US" dirty="0"/>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20XX.XX.XX</a:t>
            </a:r>
            <a:endParaRPr kumimoji="1" lang="ja-JP" altLang="en-US" dirty="0"/>
          </a:p>
        </p:txBody>
      </p:sp>
    </p:spTree>
    <p:extLst>
      <p:ext uri="{BB962C8B-B14F-4D97-AF65-F5344CB8AC3E}">
        <p14:creationId xmlns="" xmlns:p14="http://schemas.microsoft.com/office/powerpoint/2010/main" val="23760295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cstate="print"/>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cstate="print"/>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cstate="print"/>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Tree>
    <p:extLst>
      <p:ext uri="{BB962C8B-B14F-4D97-AF65-F5344CB8AC3E}">
        <p14:creationId xmlns="" xmlns:p14="http://schemas.microsoft.com/office/powerpoint/2010/main" val="22607507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smtClean="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smtClean="0"/>
              <a:t>学校長　鈴木健太</a:t>
            </a:r>
            <a:endParaRPr kumimoji="1" lang="ja-JP" altLang="en-US" dirty="0"/>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smtClean="0"/>
              <a:t>2 8 8</a:t>
            </a:r>
            <a:r>
              <a:rPr kumimoji="1" lang="ja-JP" altLang="en-US" dirty="0" smtClean="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smtClean="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smtClean="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新しく就任された先生方の紹介</a:t>
            </a:r>
            <a:endParaRPr kumimoji="1" lang="ja-JP" altLang="en-US" dirty="0"/>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smtClean="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smtClean="0"/>
              <a:t>会長　舞黒 そう太</a:t>
            </a:r>
            <a:endParaRPr kumimoji="1" lang="ja-JP" altLang="en-US" dirty="0"/>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smtClean="0"/>
              <a:t>2 8 8</a:t>
            </a:r>
            <a:r>
              <a:rPr kumimoji="1" lang="ja-JP" altLang="en-US" dirty="0" smtClean="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smtClean="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smtClean="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smtClean="0"/>
              <a:t>00</a:t>
            </a:r>
            <a:r>
              <a:rPr kumimoji="1" lang="zh-TW" altLang="en-US" dirty="0" smtClean="0"/>
              <a:t>年度 </a:t>
            </a:r>
            <a:r>
              <a:rPr kumimoji="1" lang="en-US" altLang="zh-TW" dirty="0" smtClean="0"/>
              <a:t>PTA</a:t>
            </a:r>
            <a:r>
              <a:rPr kumimoji="1" lang="zh-TW" altLang="en-US" dirty="0" smtClean="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ここにスローガンを入れましょう</a:t>
            </a:r>
            <a:endParaRPr kumimoji="1" lang="zh-TW" altLang="en-US" dirty="0" smtClean="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smtClean="0"/>
              <a:t>00</a:t>
            </a:r>
            <a:r>
              <a:rPr kumimoji="1" lang="zh-TW" altLang="en-US" dirty="0" smtClean="0"/>
              <a:t>年度 </a:t>
            </a:r>
            <a:r>
              <a:rPr kumimoji="1" lang="ja-JP" altLang="en-US" dirty="0" smtClean="0"/>
              <a:t>　　　　　スローガン</a:t>
            </a:r>
            <a:endParaRPr kumimoji="1" lang="zh-TW" altLang="en-US" dirty="0" smtClean="0"/>
          </a:p>
        </p:txBody>
      </p:sp>
    </p:spTree>
    <p:extLst>
      <p:ext uri="{BB962C8B-B14F-4D97-AF65-F5344CB8AC3E}">
        <p14:creationId xmlns="" xmlns:p14="http://schemas.microsoft.com/office/powerpoint/2010/main" val="4223022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cstate="print"/>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ここにタイトルを入れましょう</a:t>
            </a:r>
            <a:endParaRPr kumimoji="1" lang="ja-JP" altLang="en-US" dirty="0"/>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ここにタイトルを入れましょう</a:t>
            </a:r>
            <a:endParaRPr kumimoji="1" lang="ja-JP" altLang="en-US" dirty="0"/>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a:p>
            <a:pPr marL="0" marR="0" lvl="0" indent="0" defTabSz="1007943" fontAlgn="auto">
              <a:spcBef>
                <a:spcPts val="1102"/>
              </a:spcBef>
              <a:spcAft>
                <a:spcPts val="0"/>
              </a:spcAft>
              <a:buClrTx/>
              <a:buSzTx/>
              <a:buNone/>
              <a:tabLst/>
            </a:pPr>
            <a:endParaRPr kumimoji="1" lang="ja-JP" altLang="en-US" dirty="0" smtClean="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行事のご案内</a:t>
            </a:r>
            <a:endParaRPr kumimoji="1" lang="ja-JP" altLang="en-US" dirty="0"/>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smtClean="0"/>
              <a:t>00</a:t>
            </a:r>
            <a:endParaRPr kumimoji="1" lang="ja-JP" altLang="en-US" dirty="0"/>
          </a:p>
        </p:txBody>
      </p:sp>
    </p:spTree>
    <p:extLst>
      <p:ext uri="{BB962C8B-B14F-4D97-AF65-F5344CB8AC3E}">
        <p14:creationId xmlns="" xmlns:p14="http://schemas.microsoft.com/office/powerpoint/2010/main" val="33438213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4176128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15347754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pPr/>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pPr/>
              <a:t>2023/6/26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pPr/>
              <a:t>&lt;#&gt;</a:t>
            </a:fld>
            <a:endParaRPr kumimoji="1" lang="ja-JP" altLang="en-US"/>
          </a:p>
        </p:txBody>
      </p:sp>
    </p:spTree>
    <p:extLst>
      <p:ext uri="{BB962C8B-B14F-4D97-AF65-F5344CB8AC3E}">
        <p14:creationId xmlns=""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4" name="グループ化 113"/>
          <p:cNvGrpSpPr/>
          <p:nvPr/>
        </p:nvGrpSpPr>
        <p:grpSpPr>
          <a:xfrm>
            <a:off x="4394374" y="467411"/>
            <a:ext cx="2556601" cy="2142859"/>
            <a:chOff x="5434583" y="1967510"/>
            <a:chExt cx="1928250" cy="1928250"/>
          </a:xfrm>
          <a:effectLst>
            <a:outerShdw blurRad="50800" dist="38100" dir="2700000" algn="tl" rotWithShape="0">
              <a:prstClr val="black">
                <a:alpha val="40000"/>
              </a:prstClr>
            </a:outerShdw>
          </a:effectLst>
        </p:grpSpPr>
        <p:sp>
          <p:nvSpPr>
            <p:cNvPr id="115" name="円/楕円 114"/>
            <p:cNvSpPr/>
            <p:nvPr/>
          </p:nvSpPr>
          <p:spPr>
            <a:xfrm>
              <a:off x="5434583" y="1967510"/>
              <a:ext cx="1928250" cy="19282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5510783" y="2043710"/>
              <a:ext cx="1775850" cy="17758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プレースホルダー 116"/>
          <p:cNvSpPr>
            <a:spLocks noGrp="1"/>
          </p:cNvSpPr>
          <p:nvPr>
            <p:ph type="body" sz="quarter" idx="4294967295"/>
          </p:nvPr>
        </p:nvSpPr>
        <p:spPr>
          <a:xfrm>
            <a:off x="4929724" y="713657"/>
            <a:ext cx="2019300" cy="482600"/>
          </a:xfrm>
        </p:spPr>
        <p:txBody>
          <a:bodyPr>
            <a:normAutofit/>
          </a:bodyPr>
          <a:lstStyle/>
          <a:p>
            <a:pPr>
              <a:buNone/>
            </a:pPr>
            <a:r>
              <a:rPr lang="en-US" altLang="ja-JP" sz="2800" dirty="0" smtClean="0">
                <a:latin typeface="HGP創英角ﾎﾟｯﾌﾟ体" pitchFamily="50" charset="-128"/>
                <a:ea typeface="HGP創英角ﾎﾟｯﾌﾟ体" pitchFamily="50" charset="-128"/>
              </a:rPr>
              <a:t>Vol</a:t>
            </a:r>
            <a:r>
              <a:rPr kumimoji="1" lang="en-US" altLang="ja-JP" sz="2800" dirty="0" smtClean="0">
                <a:latin typeface="HGP創英角ﾎﾟｯﾌﾟ体" pitchFamily="50" charset="-128"/>
                <a:ea typeface="HGP創英角ﾎﾟｯﾌﾟ体" pitchFamily="50" charset="-128"/>
              </a:rPr>
              <a:t>286</a:t>
            </a:r>
            <a:endParaRPr lang="en-US" altLang="ja-JP" sz="2800" dirty="0" smtClean="0">
              <a:latin typeface="HGP創英角ﾎﾟｯﾌﾟ体" pitchFamily="50" charset="-128"/>
              <a:ea typeface="HGP創英角ﾎﾟｯﾌﾟ体" pitchFamily="50" charset="-128"/>
            </a:endParaRPr>
          </a:p>
          <a:p>
            <a:pPr>
              <a:buNone/>
            </a:pPr>
            <a:endParaRPr kumimoji="1" lang="ja-JP" altLang="en-US" sz="2800" dirty="0">
              <a:latin typeface="HGP創英角ﾎﾟｯﾌﾟ体" pitchFamily="50" charset="-128"/>
              <a:ea typeface="HGP創英角ﾎﾟｯﾌﾟ体" pitchFamily="50" charset="-128"/>
            </a:endParaRPr>
          </a:p>
        </p:txBody>
      </p:sp>
      <p:sp>
        <p:nvSpPr>
          <p:cNvPr id="118" name="テキスト プレースホルダー 117"/>
          <p:cNvSpPr>
            <a:spLocks noGrp="1"/>
          </p:cNvSpPr>
          <p:nvPr>
            <p:ph type="body" sz="quarter" idx="4294967295"/>
          </p:nvPr>
        </p:nvSpPr>
        <p:spPr>
          <a:xfrm>
            <a:off x="4778904" y="1191564"/>
            <a:ext cx="2021023" cy="482600"/>
          </a:xfrm>
        </p:spPr>
        <p:txBody>
          <a:bodyPr>
            <a:noAutofit/>
          </a:bodyPr>
          <a:lstStyle/>
          <a:p>
            <a:pPr>
              <a:buNone/>
            </a:pPr>
            <a:r>
              <a:rPr kumimoji="1" lang="en-US" altLang="ja-JP" sz="3200" b="1" dirty="0" smtClean="0">
                <a:latin typeface="HGP創英角ﾎﾟｯﾌﾟ体" pitchFamily="50" charset="-128"/>
                <a:ea typeface="HGP創英角ﾎﾟｯﾌﾟ体" pitchFamily="50" charset="-128"/>
              </a:rPr>
              <a:t>2023.7</a:t>
            </a:r>
            <a:r>
              <a:rPr lang="en-US" altLang="ja-JP" sz="3200" b="1" dirty="0" smtClean="0">
                <a:latin typeface="HGP創英角ﾎﾟｯﾌﾟ体" pitchFamily="50" charset="-128"/>
                <a:ea typeface="HGP創英角ﾎﾟｯﾌﾟ体" pitchFamily="50" charset="-128"/>
              </a:rPr>
              <a:t>.1</a:t>
            </a:r>
            <a:endParaRPr kumimoji="1" lang="ja-JP" altLang="en-US" sz="3200" b="1" dirty="0">
              <a:latin typeface="HGP創英角ﾎﾟｯﾌﾟ体" pitchFamily="50" charset="-128"/>
              <a:ea typeface="HGP創英角ﾎﾟｯﾌﾟ体" pitchFamily="50" charset="-128"/>
            </a:endParaRPr>
          </a:p>
        </p:txBody>
      </p:sp>
      <p:sp>
        <p:nvSpPr>
          <p:cNvPr id="119" name="テキスト プレースホルダー 118"/>
          <p:cNvSpPr>
            <a:spLocks noGrp="1"/>
          </p:cNvSpPr>
          <p:nvPr>
            <p:ph type="body" sz="quarter" idx="4294967295"/>
          </p:nvPr>
        </p:nvSpPr>
        <p:spPr>
          <a:xfrm>
            <a:off x="4777173" y="1763815"/>
            <a:ext cx="2019300" cy="482600"/>
          </a:xfrm>
        </p:spPr>
        <p:txBody>
          <a:bodyPr>
            <a:noAutofit/>
          </a:bodyPr>
          <a:lstStyle/>
          <a:p>
            <a:pPr>
              <a:buNone/>
            </a:pPr>
            <a:r>
              <a:rPr kumimoji="1" lang="ja-JP" altLang="en-US" sz="1600" b="1" dirty="0" smtClean="0">
                <a:latin typeface="HGP創英角ﾎﾟｯﾌﾟ体" pitchFamily="50" charset="-128"/>
                <a:ea typeface="HGP創英角ﾎﾟｯﾌﾟ体" pitchFamily="50" charset="-128"/>
              </a:rPr>
              <a:t>医療生協さいたま</a:t>
            </a:r>
            <a:endParaRPr kumimoji="1" lang="en-US" altLang="ja-JP" sz="1600" b="1" dirty="0" smtClean="0">
              <a:latin typeface="HGP創英角ﾎﾟｯﾌﾟ体" pitchFamily="50" charset="-128"/>
              <a:ea typeface="HGP創英角ﾎﾟｯﾌﾟ体" pitchFamily="50" charset="-128"/>
            </a:endParaRPr>
          </a:p>
          <a:p>
            <a:pPr>
              <a:buNone/>
            </a:pPr>
            <a:r>
              <a:rPr lang="ja-JP" altLang="en-US" sz="1600" b="1" dirty="0" smtClean="0">
                <a:latin typeface="HGP創英角ﾎﾟｯﾌﾟ体" pitchFamily="50" charset="-128"/>
                <a:ea typeface="HGP創英角ﾎﾟｯﾌﾟ体" pitchFamily="50" charset="-128"/>
              </a:rPr>
              <a:t>     生協歯科</a:t>
            </a:r>
            <a:endParaRPr kumimoji="1" lang="ja-JP" altLang="en-US" sz="1600" b="1" dirty="0">
              <a:latin typeface="HGP創英角ﾎﾟｯﾌﾟ体" pitchFamily="50" charset="-128"/>
              <a:ea typeface="HGP創英角ﾎﾟｯﾌﾟ体" pitchFamily="50" charset="-128"/>
            </a:endParaRPr>
          </a:p>
        </p:txBody>
      </p:sp>
      <p:pic>
        <p:nvPicPr>
          <p:cNvPr id="139" name="図プレースホルダ 138" descr="こんにちは歯科.png"/>
          <p:cNvPicPr>
            <a:picLocks noGrp="1" noChangeAspect="1"/>
          </p:cNvPicPr>
          <p:nvPr>
            <p:ph type="pic" sz="quarter" idx="4294967295"/>
          </p:nvPr>
        </p:nvPicPr>
        <p:blipFill>
          <a:blip r:embed="rId2" cstate="print"/>
          <a:stretch>
            <a:fillRect/>
          </a:stretch>
        </p:blipFill>
        <p:spPr>
          <a:xfrm>
            <a:off x="382941" y="336133"/>
            <a:ext cx="3879466" cy="2325323"/>
          </a:xfrm>
        </p:spPr>
      </p:pic>
      <p:grpSp>
        <p:nvGrpSpPr>
          <p:cNvPr id="120" name="グループ化 119"/>
          <p:cNvGrpSpPr/>
          <p:nvPr/>
        </p:nvGrpSpPr>
        <p:grpSpPr>
          <a:xfrm>
            <a:off x="0" y="3230336"/>
            <a:ext cx="7559676" cy="50800"/>
            <a:chOff x="-1" y="1340847"/>
            <a:chExt cx="7559676" cy="50800"/>
          </a:xfrm>
        </p:grpSpPr>
        <p:cxnSp>
          <p:nvCxnSpPr>
            <p:cNvPr id="121" name="直線コネクタ 120"/>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34" name="図 133" descr="\\172.17.1.220\生協歯科\広報委員会★★★\2021年度　こんにちわ歯科原稿\QR コード関連\QRコード　生協歯科.jpg"/>
          <p:cNvPicPr/>
          <p:nvPr/>
        </p:nvPicPr>
        <p:blipFill>
          <a:blip r:embed="rId3" cstate="print"/>
          <a:srcRect/>
          <a:stretch>
            <a:fillRect/>
          </a:stretch>
        </p:blipFill>
        <p:spPr bwMode="auto">
          <a:xfrm>
            <a:off x="6763497" y="2268041"/>
            <a:ext cx="653303" cy="645459"/>
          </a:xfrm>
          <a:prstGeom prst="rect">
            <a:avLst/>
          </a:prstGeom>
          <a:noFill/>
          <a:ln w="9525">
            <a:noFill/>
            <a:miter lim="800000"/>
            <a:headEnd/>
            <a:tailEnd/>
          </a:ln>
        </p:spPr>
      </p:pic>
      <p:sp>
        <p:nvSpPr>
          <p:cNvPr id="14" name="テキスト ボックス 13"/>
          <p:cNvSpPr txBox="1"/>
          <p:nvPr/>
        </p:nvSpPr>
        <p:spPr>
          <a:xfrm>
            <a:off x="4410075" y="2686049"/>
            <a:ext cx="2409825" cy="523220"/>
          </a:xfrm>
          <a:prstGeom prst="rect">
            <a:avLst/>
          </a:prstGeom>
          <a:noFill/>
        </p:spPr>
        <p:txBody>
          <a:bodyPr wrap="square" rtlCol="0">
            <a:spAutoFit/>
          </a:bodyPr>
          <a:lstStyle/>
          <a:p>
            <a:r>
              <a:rPr kumimoji="1" lang="ja-JP" altLang="en-US" sz="1400" dirty="0"/>
              <a:t>さいたま市緑区東浦和</a:t>
            </a:r>
            <a:r>
              <a:rPr kumimoji="1" lang="en-US" altLang="ja-JP" sz="1400" dirty="0"/>
              <a:t>6-16-1</a:t>
            </a:r>
          </a:p>
          <a:p>
            <a:r>
              <a:rPr kumimoji="1" lang="ja-JP" altLang="en-US" sz="1400" dirty="0"/>
              <a:t>　　　　</a:t>
            </a:r>
            <a:r>
              <a:rPr kumimoji="1" lang="en-US" altLang="ja-JP" sz="1400" dirty="0"/>
              <a:t>TEL</a:t>
            </a:r>
            <a:r>
              <a:rPr kumimoji="1" lang="ja-JP" altLang="en-US" sz="1400" dirty="0"/>
              <a:t>：</a:t>
            </a:r>
            <a:r>
              <a:rPr kumimoji="1" lang="en-US" altLang="ja-JP" sz="1400" dirty="0"/>
              <a:t>048-810-6100</a:t>
            </a:r>
            <a:endParaRPr kumimoji="1" lang="ja-JP" altLang="en-US" sz="1400" dirty="0"/>
          </a:p>
        </p:txBody>
      </p:sp>
      <p:grpSp>
        <p:nvGrpSpPr>
          <p:cNvPr id="15" name="グループ化 14"/>
          <p:cNvGrpSpPr/>
          <p:nvPr/>
        </p:nvGrpSpPr>
        <p:grpSpPr>
          <a:xfrm>
            <a:off x="190500" y="8505825"/>
            <a:ext cx="7138773" cy="1743076"/>
            <a:chOff x="410553" y="7569200"/>
            <a:chExt cx="3666147" cy="2768600"/>
          </a:xfrm>
        </p:grpSpPr>
        <p:sp>
          <p:nvSpPr>
            <p:cNvPr id="16" name="正方形/長方形 15"/>
            <p:cNvSpPr/>
            <p:nvPr/>
          </p:nvSpPr>
          <p:spPr>
            <a:xfrm>
              <a:off x="410553" y="7569200"/>
              <a:ext cx="3666147" cy="2768600"/>
            </a:xfrm>
            <a:prstGeom prst="rect">
              <a:avLst/>
            </a:prstGeom>
            <a:pattFill prst="pct90">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03493" y="7696201"/>
              <a:ext cx="3487714" cy="2514600"/>
            </a:xfrm>
            <a:prstGeom prst="roundRect">
              <a:avLst>
                <a:gd name="adj" fmla="val 6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プレースホルダー 43"/>
          <p:cNvSpPr txBox="1">
            <a:spLocks/>
          </p:cNvSpPr>
          <p:nvPr/>
        </p:nvSpPr>
        <p:spPr>
          <a:xfrm>
            <a:off x="1223626" y="8701935"/>
            <a:ext cx="4902505" cy="411174"/>
          </a:xfrm>
          <a:prstGeom prst="rect">
            <a:avLst/>
          </a:prstGeom>
        </p:spPr>
        <p:txBody>
          <a:bodyPr/>
          <a:lstStyle/>
          <a:p>
            <a:pPr marL="188984" marR="0" lvl="0" indent="-188984" algn="l" defTabSz="755934" rtl="0" eaLnBrk="1" fontAlgn="auto" latinLnBrk="0" hangingPunct="1">
              <a:lnSpc>
                <a:spcPct val="90000"/>
              </a:lnSpc>
              <a:spcBef>
                <a:spcPts val="827"/>
              </a:spcBef>
              <a:spcAft>
                <a:spcPts val="0"/>
              </a:spcAft>
              <a:buClrTx/>
              <a:buSzTx/>
              <a:tabLst/>
              <a:defRPr/>
            </a:pPr>
            <a:r>
              <a:rPr kumimoji="1" lang="ja-JP" altLang="en-US" sz="24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ボランティア（真珠の会）活動日</a:t>
            </a:r>
            <a:endParaRPr kumimoji="1" lang="ja-JP" altLang="en-US" sz="2400" b="0" i="0" u="none" strike="noStrike" kern="120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n-cs"/>
            </a:endParaRPr>
          </a:p>
        </p:txBody>
      </p:sp>
      <p:sp>
        <p:nvSpPr>
          <p:cNvPr id="19" name="テキスト プレースホルダー 45"/>
          <p:cNvSpPr txBox="1">
            <a:spLocks/>
          </p:cNvSpPr>
          <p:nvPr/>
        </p:nvSpPr>
        <p:spPr>
          <a:xfrm>
            <a:off x="1273397" y="9106573"/>
            <a:ext cx="4982676" cy="1028027"/>
          </a:xfrm>
          <a:prstGeom prst="rect">
            <a:avLst/>
          </a:prstGeom>
        </p:spPr>
        <p:txBody>
          <a:bodyPr/>
          <a:lstStyle/>
          <a:p>
            <a:pPr marL="188984" marR="0" lvl="0" indent="-188984" algn="l" defTabSz="755934" rtl="0" eaLnBrk="1" fontAlgn="auto" latinLnBrk="0" hangingPunct="1">
              <a:lnSpc>
                <a:spcPct val="90000"/>
              </a:lnSpc>
              <a:spcBef>
                <a:spcPts val="827"/>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7</a:t>
            </a:r>
            <a:r>
              <a:rPr kumimoji="1" lang="ja-JP" altLang="ja-JP" sz="20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月は</a:t>
            </a:r>
            <a:r>
              <a:rPr kumimoji="1" lang="en-US" altLang="ja-JP" sz="20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14</a:t>
            </a:r>
            <a:r>
              <a:rPr kumimoji="1" lang="ja-JP" altLang="ja-JP" sz="20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日（金）の予定です。</a:t>
            </a:r>
          </a:p>
          <a:p>
            <a:pPr marL="188984" marR="0" lvl="0" indent="-188984" algn="l" defTabSz="755934" rtl="0" eaLnBrk="1" fontAlgn="auto" latinLnBrk="0" hangingPunct="1">
              <a:lnSpc>
                <a:spcPct val="90000"/>
              </a:lnSpc>
              <a:spcBef>
                <a:spcPts val="827"/>
              </a:spcBef>
              <a:spcAft>
                <a:spcPts val="0"/>
              </a:spcAft>
              <a:buClrTx/>
              <a:buSzTx/>
              <a:buFont typeface="Arial" panose="020B0604020202020204" pitchFamily="34" charset="0"/>
              <a:buChar char="•"/>
              <a:tabLst/>
              <a:defRPr/>
            </a:pP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９：３０～１１：００</a:t>
            </a:r>
            <a:r>
              <a:rPr kumimoji="1" lang="en-US"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 </a:t>
            </a: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作業内容：枝切り、草取り、花壇見守り</a:t>
            </a:r>
          </a:p>
          <a:p>
            <a:pPr marL="188984" marR="0" lvl="0" indent="-188984" algn="l" defTabSz="755934" rtl="0" eaLnBrk="1" fontAlgn="auto" latinLnBrk="0" hangingPunct="1">
              <a:lnSpc>
                <a:spcPct val="90000"/>
              </a:lnSpc>
              <a:spcBef>
                <a:spcPts val="827"/>
              </a:spcBef>
              <a:spcAft>
                <a:spcPts val="0"/>
              </a:spcAft>
              <a:buClrTx/>
              <a:buSzTx/>
              <a:buFont typeface="Arial" panose="020B0604020202020204" pitchFamily="34" charset="0"/>
              <a:buChar char="•"/>
              <a:tabLst/>
              <a:defRPr/>
            </a:pP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毎月第２金曜日午前中に活動しています。</a:t>
            </a:r>
            <a:r>
              <a:rPr kumimoji="1" lang="en-US"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8</a:t>
            </a:r>
            <a:r>
              <a:rPr kumimoji="1" lang="ja-JP" altLang="en-US"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月</a:t>
            </a: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は</a:t>
            </a:r>
            <a:r>
              <a:rPr kumimoji="1" lang="en-US"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10</a:t>
            </a: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日（</a:t>
            </a:r>
            <a:r>
              <a:rPr kumimoji="1" lang="ja-JP" altLang="en-US"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木</a:t>
            </a:r>
            <a:r>
              <a:rPr kumimoji="1" lang="en-US"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a:t>
            </a:r>
            <a:r>
              <a:rPr kumimoji="1" lang="ja-JP" altLang="ja-JP" sz="1200" b="0" i="0" u="none" strike="noStrike" kern="1200" cap="none" spc="0" normalizeH="0" baseline="0" noProof="0" dirty="0" smtClean="0">
                <a:ln>
                  <a:noFill/>
                </a:ln>
                <a:solidFill>
                  <a:schemeClr val="tx1"/>
                </a:solidFill>
                <a:effectLst/>
                <a:uLnTx/>
                <a:uFillTx/>
                <a:latin typeface="HG創英角ｺﾞｼｯｸUB" pitchFamily="49" charset="-128"/>
                <a:ea typeface="HG創英角ｺﾞｼｯｸUB" pitchFamily="49" charset="-128"/>
                <a:cs typeface="+mn-cs"/>
              </a:rPr>
              <a:t>の予定</a:t>
            </a:r>
          </a:p>
          <a:p>
            <a:pPr marL="188984" marR="0" lvl="0" indent="-188984" algn="l" defTabSz="755934" rtl="0" eaLnBrk="1" fontAlgn="auto" latinLnBrk="0" hangingPunct="1">
              <a:lnSpc>
                <a:spcPct val="90000"/>
              </a:lnSpc>
              <a:spcBef>
                <a:spcPts val="827"/>
              </a:spcBef>
              <a:spcAft>
                <a:spcPts val="0"/>
              </a:spcAft>
              <a:buClrTx/>
              <a:buSzTx/>
              <a:buFont typeface="Arial" panose="020B0604020202020204" pitchFamily="34" charset="0"/>
              <a:buChar char="•"/>
              <a:tabLst/>
              <a:defRPr/>
            </a:pPr>
            <a:endParaRPr kumimoji="1" lang="ja-JP" altLang="en-US" sz="2315"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図 1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3700" y="9594586"/>
            <a:ext cx="732556" cy="467836"/>
          </a:xfrm>
          <a:prstGeom prst="rect">
            <a:avLst/>
          </a:prstGeom>
        </p:spPr>
      </p:pic>
      <p:pic>
        <p:nvPicPr>
          <p:cNvPr id="22" name="図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28024">
            <a:off x="6221839" y="9323535"/>
            <a:ext cx="691259" cy="664294"/>
          </a:xfrm>
          <a:prstGeom prst="rect">
            <a:avLst/>
          </a:prstGeom>
        </p:spPr>
      </p:pic>
      <p:pic>
        <p:nvPicPr>
          <p:cNvPr id="21" name="図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736434">
            <a:off x="6184976" y="8591202"/>
            <a:ext cx="509963" cy="896954"/>
          </a:xfrm>
          <a:prstGeom prst="rect">
            <a:avLst/>
          </a:prstGeom>
        </p:spPr>
      </p:pic>
      <p:pic>
        <p:nvPicPr>
          <p:cNvPr id="23" name="図 22" descr="2023サマー増資.jpg"/>
          <p:cNvPicPr>
            <a:picLocks noChangeAspect="1"/>
          </p:cNvPicPr>
          <p:nvPr/>
        </p:nvPicPr>
        <p:blipFill>
          <a:blip r:embed="rId7" cstate="print"/>
          <a:srcRect t="1304" b="3175"/>
          <a:stretch>
            <a:fillRect/>
          </a:stretch>
        </p:blipFill>
        <p:spPr>
          <a:xfrm>
            <a:off x="0" y="3295650"/>
            <a:ext cx="7559675" cy="5105400"/>
          </a:xfrm>
          <a:prstGeom prst="rect">
            <a:avLst/>
          </a:prstGeom>
        </p:spPr>
      </p:pic>
    </p:spTree>
    <p:extLst>
      <p:ext uri="{BB962C8B-B14F-4D97-AF65-F5344CB8AC3E}">
        <p14:creationId xmlns="" xmlns:p14="http://schemas.microsoft.com/office/powerpoint/2010/main" val="161504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59976" y="857250"/>
            <a:ext cx="7091083" cy="4552949"/>
          </a:xfrm>
          <a:prstGeom prst="roundRect">
            <a:avLst>
              <a:gd name="adj" fmla="val 2255"/>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295275" y="5509532"/>
            <a:ext cx="7096125" cy="4967968"/>
          </a:xfrm>
          <a:prstGeom prst="roundRect">
            <a:avLst>
              <a:gd name="adj" fmla="val 6643"/>
            </a:avLst>
          </a:prstGeom>
          <a:solidFill>
            <a:srgbClr val="F6C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Group 4"/>
          <p:cNvGrpSpPr>
            <a:grpSpLocks noChangeAspect="1"/>
          </p:cNvGrpSpPr>
          <p:nvPr/>
        </p:nvGrpSpPr>
        <p:grpSpPr bwMode="auto">
          <a:xfrm>
            <a:off x="319482" y="933450"/>
            <a:ext cx="6875930" cy="4362450"/>
            <a:chOff x="298" y="1048"/>
            <a:chExt cx="2106" cy="1566"/>
          </a:xfrm>
          <a:effectLst>
            <a:outerShdw blurRad="50800" dist="50800" dir="2700000" algn="tl" rotWithShape="0">
              <a:prstClr val="black">
                <a:alpha val="20000"/>
              </a:prstClr>
            </a:outerShdw>
          </a:effectLst>
        </p:grpSpPr>
        <p:sp>
          <p:nvSpPr>
            <p:cNvPr id="69" name="Freeform 5"/>
            <p:cNvSpPr>
              <a:spLocks/>
            </p:cNvSpPr>
            <p:nvPr/>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6"/>
            <p:cNvSpPr>
              <a:spLocks/>
            </p:cNvSpPr>
            <p:nvPr/>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p:cNvSpPr>
              <a:spLocks/>
            </p:cNvSpPr>
            <p:nvPr/>
          </p:nvSpPr>
          <p:spPr bwMode="auto">
            <a:xfrm>
              <a:off x="2100" y="2350"/>
              <a:ext cx="298" cy="258"/>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p:nvSpPr>
          <p:spPr bwMode="auto">
            <a:xfrm>
              <a:off x="364" y="1110"/>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9"/>
            <p:cNvSpPr>
              <a:spLocks/>
            </p:cNvSpPr>
            <p:nvPr/>
          </p:nvSpPr>
          <p:spPr bwMode="auto">
            <a:xfrm>
              <a:off x="364" y="2492"/>
              <a:ext cx="60" cy="60"/>
            </a:xfrm>
            <a:custGeom>
              <a:avLst/>
              <a:gdLst>
                <a:gd name="T0" fmla="*/ 60 w 60"/>
                <a:gd name="T1" fmla="*/ 30 h 60"/>
                <a:gd name="T2" fmla="*/ 60 w 60"/>
                <a:gd name="T3" fmla="*/ 30 h 60"/>
                <a:gd name="T4" fmla="*/ 58 w 60"/>
                <a:gd name="T5" fmla="*/ 36 h 60"/>
                <a:gd name="T6" fmla="*/ 56 w 60"/>
                <a:gd name="T7" fmla="*/ 40 h 60"/>
                <a:gd name="T8" fmla="*/ 50 w 60"/>
                <a:gd name="T9" fmla="*/ 50 h 60"/>
                <a:gd name="T10" fmla="*/ 40 w 60"/>
                <a:gd name="T11" fmla="*/ 56 h 60"/>
                <a:gd name="T12" fmla="*/ 36 w 60"/>
                <a:gd name="T13" fmla="*/ 58 h 60"/>
                <a:gd name="T14" fmla="*/ 30 w 60"/>
                <a:gd name="T15" fmla="*/ 60 h 60"/>
                <a:gd name="T16" fmla="*/ 30 w 60"/>
                <a:gd name="T17" fmla="*/ 60 h 60"/>
                <a:gd name="T18" fmla="*/ 24 w 60"/>
                <a:gd name="T19" fmla="*/ 58 h 60"/>
                <a:gd name="T20" fmla="*/ 18 w 60"/>
                <a:gd name="T21" fmla="*/ 56 h 60"/>
                <a:gd name="T22" fmla="*/ 8 w 60"/>
                <a:gd name="T23" fmla="*/ 50 h 60"/>
                <a:gd name="T24" fmla="*/ 2 w 60"/>
                <a:gd name="T25" fmla="*/ 40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0"/>
                  </a:lnTo>
                  <a:lnTo>
                    <a:pt x="50" y="50"/>
                  </a:lnTo>
                  <a:lnTo>
                    <a:pt x="40" y="56"/>
                  </a:lnTo>
                  <a:lnTo>
                    <a:pt x="36" y="58"/>
                  </a:lnTo>
                  <a:lnTo>
                    <a:pt x="30" y="60"/>
                  </a:lnTo>
                  <a:lnTo>
                    <a:pt x="30" y="60"/>
                  </a:lnTo>
                  <a:lnTo>
                    <a:pt x="24" y="58"/>
                  </a:lnTo>
                  <a:lnTo>
                    <a:pt x="18" y="56"/>
                  </a:lnTo>
                  <a:lnTo>
                    <a:pt x="8" y="50"/>
                  </a:lnTo>
                  <a:lnTo>
                    <a:pt x="2" y="40"/>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0"/>
            <p:cNvSpPr>
              <a:spLocks/>
            </p:cNvSpPr>
            <p:nvPr/>
          </p:nvSpPr>
          <p:spPr bwMode="auto">
            <a:xfrm>
              <a:off x="2290" y="1110"/>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5" name="Group 13"/>
          <p:cNvGrpSpPr>
            <a:grpSpLocks noChangeAspect="1"/>
          </p:cNvGrpSpPr>
          <p:nvPr/>
        </p:nvGrpSpPr>
        <p:grpSpPr bwMode="auto">
          <a:xfrm>
            <a:off x="381000" y="5621110"/>
            <a:ext cx="6867525" cy="4694465"/>
            <a:chOff x="1328" y="2583"/>
            <a:chExt cx="2106" cy="1568"/>
          </a:xfrm>
          <a:effectLst>
            <a:outerShdw blurRad="50800" dist="50800" dir="2700000" algn="tl" rotWithShape="0">
              <a:prstClr val="black">
                <a:alpha val="20000"/>
              </a:prstClr>
            </a:outerShdw>
          </a:effectLst>
        </p:grpSpPr>
        <p:sp>
          <p:nvSpPr>
            <p:cNvPr id="76" name="Freeform 14"/>
            <p:cNvSpPr>
              <a:spLocks/>
            </p:cNvSpPr>
            <p:nvPr/>
          </p:nvSpPr>
          <p:spPr bwMode="auto">
            <a:xfrm>
              <a:off x="1328" y="2583"/>
              <a:ext cx="2106" cy="1568"/>
            </a:xfrm>
            <a:custGeom>
              <a:avLst/>
              <a:gdLst>
                <a:gd name="T0" fmla="*/ 2028 w 2106"/>
                <a:gd name="T1" fmla="*/ 1566 h 1568"/>
                <a:gd name="T2" fmla="*/ 1884 w 2106"/>
                <a:gd name="T3" fmla="*/ 1564 h 1568"/>
                <a:gd name="T4" fmla="*/ 1738 w 2106"/>
                <a:gd name="T5" fmla="*/ 1564 h 1568"/>
                <a:gd name="T6" fmla="*/ 1594 w 2106"/>
                <a:gd name="T7" fmla="*/ 1568 h 1568"/>
                <a:gd name="T8" fmla="*/ 1450 w 2106"/>
                <a:gd name="T9" fmla="*/ 1556 h 1568"/>
                <a:gd name="T10" fmla="*/ 1306 w 2106"/>
                <a:gd name="T11" fmla="*/ 1560 h 1568"/>
                <a:gd name="T12" fmla="*/ 1162 w 2106"/>
                <a:gd name="T13" fmla="*/ 1560 h 1568"/>
                <a:gd name="T14" fmla="*/ 1018 w 2106"/>
                <a:gd name="T15" fmla="*/ 1560 h 1568"/>
                <a:gd name="T16" fmla="*/ 872 w 2106"/>
                <a:gd name="T17" fmla="*/ 1558 h 1568"/>
                <a:gd name="T18" fmla="*/ 728 w 2106"/>
                <a:gd name="T19" fmla="*/ 1556 h 1568"/>
                <a:gd name="T20" fmla="*/ 584 w 2106"/>
                <a:gd name="T21" fmla="*/ 1558 h 1568"/>
                <a:gd name="T22" fmla="*/ 440 w 2106"/>
                <a:gd name="T23" fmla="*/ 1568 h 1568"/>
                <a:gd name="T24" fmla="*/ 296 w 2106"/>
                <a:gd name="T25" fmla="*/ 1558 h 1568"/>
                <a:gd name="T26" fmla="*/ 150 w 2106"/>
                <a:gd name="T27" fmla="*/ 1564 h 1568"/>
                <a:gd name="T28" fmla="*/ 6 w 2106"/>
                <a:gd name="T29" fmla="*/ 1560 h 1568"/>
                <a:gd name="T30" fmla="*/ 0 w 2106"/>
                <a:gd name="T31" fmla="*/ 1420 h 1568"/>
                <a:gd name="T32" fmla="*/ 4 w 2106"/>
                <a:gd name="T33" fmla="*/ 1278 h 1568"/>
                <a:gd name="T34" fmla="*/ 4 w 2106"/>
                <a:gd name="T35" fmla="*/ 1138 h 1568"/>
                <a:gd name="T36" fmla="*/ 8 w 2106"/>
                <a:gd name="T37" fmla="*/ 996 h 1568"/>
                <a:gd name="T38" fmla="*/ 0 w 2106"/>
                <a:gd name="T39" fmla="*/ 856 h 1568"/>
                <a:gd name="T40" fmla="*/ 8 w 2106"/>
                <a:gd name="T41" fmla="*/ 714 h 1568"/>
                <a:gd name="T42" fmla="*/ 4 w 2106"/>
                <a:gd name="T43" fmla="*/ 572 h 1568"/>
                <a:gd name="T44" fmla="*/ 6 w 2106"/>
                <a:gd name="T45" fmla="*/ 432 h 1568"/>
                <a:gd name="T46" fmla="*/ 12 w 2106"/>
                <a:gd name="T47" fmla="*/ 290 h 1568"/>
                <a:gd name="T48" fmla="*/ 8 w 2106"/>
                <a:gd name="T49" fmla="*/ 148 h 1568"/>
                <a:gd name="T50" fmla="*/ 6 w 2106"/>
                <a:gd name="T51" fmla="*/ 8 h 1568"/>
                <a:gd name="T52" fmla="*/ 150 w 2106"/>
                <a:gd name="T53" fmla="*/ 12 h 1568"/>
                <a:gd name="T54" fmla="*/ 294 w 2106"/>
                <a:gd name="T55" fmla="*/ 10 h 1568"/>
                <a:gd name="T56" fmla="*/ 440 w 2106"/>
                <a:gd name="T57" fmla="*/ 0 h 1568"/>
                <a:gd name="T58" fmla="*/ 584 w 2106"/>
                <a:gd name="T59" fmla="*/ 10 h 1568"/>
                <a:gd name="T60" fmla="*/ 728 w 2106"/>
                <a:gd name="T61" fmla="*/ 6 h 1568"/>
                <a:gd name="T62" fmla="*/ 872 w 2106"/>
                <a:gd name="T63" fmla="*/ 4 h 1568"/>
                <a:gd name="T64" fmla="*/ 1016 w 2106"/>
                <a:gd name="T65" fmla="*/ 4 h 1568"/>
                <a:gd name="T66" fmla="*/ 1160 w 2106"/>
                <a:gd name="T67" fmla="*/ 0 h 1568"/>
                <a:gd name="T68" fmla="*/ 1306 w 2106"/>
                <a:gd name="T69" fmla="*/ 6 h 1568"/>
                <a:gd name="T70" fmla="*/ 1450 w 2106"/>
                <a:gd name="T71" fmla="*/ 2 h 1568"/>
                <a:gd name="T72" fmla="*/ 1594 w 2106"/>
                <a:gd name="T73" fmla="*/ 2 h 1568"/>
                <a:gd name="T74" fmla="*/ 1738 w 2106"/>
                <a:gd name="T75" fmla="*/ 6 h 1568"/>
                <a:gd name="T76" fmla="*/ 1884 w 2106"/>
                <a:gd name="T77" fmla="*/ 2 h 1568"/>
                <a:gd name="T78" fmla="*/ 2028 w 2106"/>
                <a:gd name="T79" fmla="*/ 8 h 1568"/>
                <a:gd name="T80" fmla="*/ 2098 w 2106"/>
                <a:gd name="T81" fmla="*/ 78 h 1568"/>
                <a:gd name="T82" fmla="*/ 2104 w 2106"/>
                <a:gd name="T83" fmla="*/ 218 h 1568"/>
                <a:gd name="T84" fmla="*/ 2094 w 2106"/>
                <a:gd name="T85" fmla="*/ 360 h 1568"/>
                <a:gd name="T86" fmla="*/ 2106 w 2106"/>
                <a:gd name="T87" fmla="*/ 502 h 1568"/>
                <a:gd name="T88" fmla="*/ 2100 w 2106"/>
                <a:gd name="T89" fmla="*/ 642 h 1568"/>
                <a:gd name="T90" fmla="*/ 2102 w 2106"/>
                <a:gd name="T91" fmla="*/ 784 h 1568"/>
                <a:gd name="T92" fmla="*/ 2098 w 2106"/>
                <a:gd name="T93" fmla="*/ 926 h 1568"/>
                <a:gd name="T94" fmla="*/ 2100 w 2106"/>
                <a:gd name="T95" fmla="*/ 1066 h 1568"/>
                <a:gd name="T96" fmla="*/ 2102 w 2106"/>
                <a:gd name="T97" fmla="*/ 1208 h 1568"/>
                <a:gd name="T98" fmla="*/ 2098 w 2106"/>
                <a:gd name="T99" fmla="*/ 1350 h 1568"/>
                <a:gd name="T100" fmla="*/ 2096 w 2106"/>
                <a:gd name="T101" fmla="*/ 149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6" h="1568">
                  <a:moveTo>
                    <a:pt x="2098" y="1560"/>
                  </a:moveTo>
                  <a:lnTo>
                    <a:pt x="2028" y="1566"/>
                  </a:lnTo>
                  <a:lnTo>
                    <a:pt x="1956" y="1564"/>
                  </a:lnTo>
                  <a:lnTo>
                    <a:pt x="1884" y="1564"/>
                  </a:lnTo>
                  <a:lnTo>
                    <a:pt x="1812" y="1556"/>
                  </a:lnTo>
                  <a:lnTo>
                    <a:pt x="1738" y="1564"/>
                  </a:lnTo>
                  <a:lnTo>
                    <a:pt x="1666" y="1566"/>
                  </a:lnTo>
                  <a:lnTo>
                    <a:pt x="1594" y="1568"/>
                  </a:lnTo>
                  <a:lnTo>
                    <a:pt x="1522" y="1566"/>
                  </a:lnTo>
                  <a:lnTo>
                    <a:pt x="1450" y="1556"/>
                  </a:lnTo>
                  <a:lnTo>
                    <a:pt x="1378" y="1564"/>
                  </a:lnTo>
                  <a:lnTo>
                    <a:pt x="1306" y="1560"/>
                  </a:lnTo>
                  <a:lnTo>
                    <a:pt x="1234" y="1564"/>
                  </a:lnTo>
                  <a:lnTo>
                    <a:pt x="1162" y="1560"/>
                  </a:lnTo>
                  <a:lnTo>
                    <a:pt x="1090" y="1560"/>
                  </a:lnTo>
                  <a:lnTo>
                    <a:pt x="1018" y="1560"/>
                  </a:lnTo>
                  <a:lnTo>
                    <a:pt x="944" y="1562"/>
                  </a:lnTo>
                  <a:lnTo>
                    <a:pt x="872" y="1558"/>
                  </a:lnTo>
                  <a:lnTo>
                    <a:pt x="800" y="1564"/>
                  </a:lnTo>
                  <a:lnTo>
                    <a:pt x="728" y="1556"/>
                  </a:lnTo>
                  <a:lnTo>
                    <a:pt x="656" y="1566"/>
                  </a:lnTo>
                  <a:lnTo>
                    <a:pt x="584" y="1558"/>
                  </a:lnTo>
                  <a:lnTo>
                    <a:pt x="512" y="1560"/>
                  </a:lnTo>
                  <a:lnTo>
                    <a:pt x="440" y="1568"/>
                  </a:lnTo>
                  <a:lnTo>
                    <a:pt x="368" y="1566"/>
                  </a:lnTo>
                  <a:lnTo>
                    <a:pt x="296" y="1558"/>
                  </a:lnTo>
                  <a:lnTo>
                    <a:pt x="222" y="1562"/>
                  </a:lnTo>
                  <a:lnTo>
                    <a:pt x="150" y="1564"/>
                  </a:lnTo>
                  <a:lnTo>
                    <a:pt x="78" y="1566"/>
                  </a:lnTo>
                  <a:lnTo>
                    <a:pt x="6" y="1560"/>
                  </a:lnTo>
                  <a:lnTo>
                    <a:pt x="4" y="1490"/>
                  </a:lnTo>
                  <a:lnTo>
                    <a:pt x="0" y="1420"/>
                  </a:lnTo>
                  <a:lnTo>
                    <a:pt x="12" y="1350"/>
                  </a:lnTo>
                  <a:lnTo>
                    <a:pt x="4" y="1278"/>
                  </a:lnTo>
                  <a:lnTo>
                    <a:pt x="4" y="1208"/>
                  </a:lnTo>
                  <a:lnTo>
                    <a:pt x="4" y="1138"/>
                  </a:lnTo>
                  <a:lnTo>
                    <a:pt x="8" y="1068"/>
                  </a:lnTo>
                  <a:lnTo>
                    <a:pt x="8" y="996"/>
                  </a:lnTo>
                  <a:lnTo>
                    <a:pt x="2" y="926"/>
                  </a:lnTo>
                  <a:lnTo>
                    <a:pt x="0" y="856"/>
                  </a:lnTo>
                  <a:lnTo>
                    <a:pt x="2" y="784"/>
                  </a:lnTo>
                  <a:lnTo>
                    <a:pt x="8" y="714"/>
                  </a:lnTo>
                  <a:lnTo>
                    <a:pt x="0" y="644"/>
                  </a:lnTo>
                  <a:lnTo>
                    <a:pt x="4" y="572"/>
                  </a:lnTo>
                  <a:lnTo>
                    <a:pt x="4" y="502"/>
                  </a:lnTo>
                  <a:lnTo>
                    <a:pt x="6" y="432"/>
                  </a:lnTo>
                  <a:lnTo>
                    <a:pt x="6" y="360"/>
                  </a:lnTo>
                  <a:lnTo>
                    <a:pt x="12" y="290"/>
                  </a:lnTo>
                  <a:lnTo>
                    <a:pt x="6" y="218"/>
                  </a:lnTo>
                  <a:lnTo>
                    <a:pt x="8" y="148"/>
                  </a:lnTo>
                  <a:lnTo>
                    <a:pt x="0" y="78"/>
                  </a:lnTo>
                  <a:lnTo>
                    <a:pt x="6" y="8"/>
                  </a:lnTo>
                  <a:lnTo>
                    <a:pt x="78" y="10"/>
                  </a:lnTo>
                  <a:lnTo>
                    <a:pt x="150" y="12"/>
                  </a:lnTo>
                  <a:lnTo>
                    <a:pt x="222" y="10"/>
                  </a:lnTo>
                  <a:lnTo>
                    <a:pt x="294" y="10"/>
                  </a:lnTo>
                  <a:lnTo>
                    <a:pt x="368" y="10"/>
                  </a:lnTo>
                  <a:lnTo>
                    <a:pt x="440" y="0"/>
                  </a:lnTo>
                  <a:lnTo>
                    <a:pt x="512" y="4"/>
                  </a:lnTo>
                  <a:lnTo>
                    <a:pt x="584" y="10"/>
                  </a:lnTo>
                  <a:lnTo>
                    <a:pt x="656" y="10"/>
                  </a:lnTo>
                  <a:lnTo>
                    <a:pt x="728" y="6"/>
                  </a:lnTo>
                  <a:lnTo>
                    <a:pt x="800" y="6"/>
                  </a:lnTo>
                  <a:lnTo>
                    <a:pt x="872" y="4"/>
                  </a:lnTo>
                  <a:lnTo>
                    <a:pt x="944" y="10"/>
                  </a:lnTo>
                  <a:lnTo>
                    <a:pt x="1016" y="4"/>
                  </a:lnTo>
                  <a:lnTo>
                    <a:pt x="1088" y="8"/>
                  </a:lnTo>
                  <a:lnTo>
                    <a:pt x="1160" y="0"/>
                  </a:lnTo>
                  <a:lnTo>
                    <a:pt x="1234" y="12"/>
                  </a:lnTo>
                  <a:lnTo>
                    <a:pt x="1306" y="6"/>
                  </a:lnTo>
                  <a:lnTo>
                    <a:pt x="1378" y="6"/>
                  </a:lnTo>
                  <a:lnTo>
                    <a:pt x="1450" y="2"/>
                  </a:lnTo>
                  <a:lnTo>
                    <a:pt x="1522" y="10"/>
                  </a:lnTo>
                  <a:lnTo>
                    <a:pt x="1594" y="2"/>
                  </a:lnTo>
                  <a:lnTo>
                    <a:pt x="1666" y="6"/>
                  </a:lnTo>
                  <a:lnTo>
                    <a:pt x="1738" y="6"/>
                  </a:lnTo>
                  <a:lnTo>
                    <a:pt x="1810" y="8"/>
                  </a:lnTo>
                  <a:lnTo>
                    <a:pt x="1884" y="2"/>
                  </a:lnTo>
                  <a:lnTo>
                    <a:pt x="1956" y="12"/>
                  </a:lnTo>
                  <a:lnTo>
                    <a:pt x="2028" y="8"/>
                  </a:lnTo>
                  <a:lnTo>
                    <a:pt x="2096" y="10"/>
                  </a:lnTo>
                  <a:lnTo>
                    <a:pt x="2098" y="78"/>
                  </a:lnTo>
                  <a:lnTo>
                    <a:pt x="2102" y="148"/>
                  </a:lnTo>
                  <a:lnTo>
                    <a:pt x="2104" y="218"/>
                  </a:lnTo>
                  <a:lnTo>
                    <a:pt x="2098" y="290"/>
                  </a:lnTo>
                  <a:lnTo>
                    <a:pt x="2094" y="360"/>
                  </a:lnTo>
                  <a:lnTo>
                    <a:pt x="2104" y="430"/>
                  </a:lnTo>
                  <a:lnTo>
                    <a:pt x="2106" y="502"/>
                  </a:lnTo>
                  <a:lnTo>
                    <a:pt x="2100" y="572"/>
                  </a:lnTo>
                  <a:lnTo>
                    <a:pt x="2100" y="642"/>
                  </a:lnTo>
                  <a:lnTo>
                    <a:pt x="2094" y="714"/>
                  </a:lnTo>
                  <a:lnTo>
                    <a:pt x="2102" y="784"/>
                  </a:lnTo>
                  <a:lnTo>
                    <a:pt x="2102" y="854"/>
                  </a:lnTo>
                  <a:lnTo>
                    <a:pt x="2098" y="926"/>
                  </a:lnTo>
                  <a:lnTo>
                    <a:pt x="2104" y="996"/>
                  </a:lnTo>
                  <a:lnTo>
                    <a:pt x="2100" y="1066"/>
                  </a:lnTo>
                  <a:lnTo>
                    <a:pt x="2100" y="1138"/>
                  </a:lnTo>
                  <a:lnTo>
                    <a:pt x="2102" y="1208"/>
                  </a:lnTo>
                  <a:lnTo>
                    <a:pt x="2096" y="1278"/>
                  </a:lnTo>
                  <a:lnTo>
                    <a:pt x="2098" y="1350"/>
                  </a:lnTo>
                  <a:lnTo>
                    <a:pt x="2098" y="1420"/>
                  </a:lnTo>
                  <a:lnTo>
                    <a:pt x="2096" y="1490"/>
                  </a:lnTo>
                  <a:lnTo>
                    <a:pt x="2098" y="1560"/>
                  </a:lnTo>
                  <a:close/>
                </a:path>
              </a:pathLst>
            </a:custGeom>
            <a:solidFill>
              <a:srgbClr val="F7F8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15"/>
            <p:cNvSpPr>
              <a:spLocks/>
            </p:cNvSpPr>
            <p:nvPr/>
          </p:nvSpPr>
          <p:spPr bwMode="auto">
            <a:xfrm>
              <a:off x="1394" y="2657"/>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16"/>
            <p:cNvSpPr>
              <a:spLocks/>
            </p:cNvSpPr>
            <p:nvPr/>
          </p:nvSpPr>
          <p:spPr bwMode="auto">
            <a:xfrm>
              <a:off x="3324" y="2657"/>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17"/>
            <p:cNvSpPr>
              <a:spLocks/>
            </p:cNvSpPr>
            <p:nvPr/>
          </p:nvSpPr>
          <p:spPr bwMode="auto">
            <a:xfrm>
              <a:off x="1394" y="4045"/>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18"/>
            <p:cNvSpPr>
              <a:spLocks/>
            </p:cNvSpPr>
            <p:nvPr/>
          </p:nvSpPr>
          <p:spPr bwMode="auto">
            <a:xfrm>
              <a:off x="3324" y="4045"/>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テキスト プレースホルダー 25"/>
          <p:cNvSpPr>
            <a:spLocks noGrp="1"/>
          </p:cNvSpPr>
          <p:nvPr>
            <p:ph type="body" sz="quarter" idx="34"/>
          </p:nvPr>
        </p:nvSpPr>
        <p:spPr>
          <a:xfrm>
            <a:off x="352861" y="538209"/>
            <a:ext cx="6443936" cy="381000"/>
          </a:xfrm>
        </p:spPr>
        <p:txBody>
          <a:bodyPr/>
          <a:lstStyle/>
          <a:p>
            <a:r>
              <a:rPr kumimoji="1" lang="ja-JP" altLang="en-US" dirty="0" smtClean="0"/>
              <a:t>職員コラム</a:t>
            </a:r>
            <a:endParaRPr kumimoji="1" lang="ja-JP" altLang="en-US" dirty="0"/>
          </a:p>
        </p:txBody>
      </p:sp>
      <p:sp>
        <p:nvSpPr>
          <p:cNvPr id="27" name="テキスト プレースホルダー 26"/>
          <p:cNvSpPr>
            <a:spLocks noGrp="1"/>
          </p:cNvSpPr>
          <p:nvPr>
            <p:ph type="body" sz="quarter" idx="36"/>
          </p:nvPr>
        </p:nvSpPr>
        <p:spPr>
          <a:xfrm>
            <a:off x="695325" y="5772150"/>
            <a:ext cx="6162675" cy="4552950"/>
          </a:xfrm>
        </p:spPr>
        <p:txBody>
          <a:bodyPr>
            <a:normAutofit lnSpcReduction="10000"/>
          </a:bodyPr>
          <a:lstStyle/>
          <a:p>
            <a:r>
              <a:rPr lang="ja-JP" altLang="ja-JP" sz="1200" dirty="0"/>
              <a:t>お口のことで困っている人はいませんか？</a:t>
            </a:r>
          </a:p>
          <a:p>
            <a:r>
              <a:rPr lang="en-US" altLang="ja-JP" dirty="0"/>
              <a:t> </a:t>
            </a:r>
            <a:endParaRPr lang="ja-JP" altLang="ja-JP" dirty="0"/>
          </a:p>
          <a:p>
            <a:r>
              <a:rPr lang="ja-JP" altLang="ja-JP" sz="1100" dirty="0"/>
              <a:t>皆さん、こんにちは。７月に入り暑い日が増えてきましたが、いかがお過ごしでしょうか。</a:t>
            </a:r>
          </a:p>
          <a:p>
            <a:r>
              <a:rPr lang="ja-JP" altLang="ja-JP" sz="1100" dirty="0"/>
              <a:t>さて、皆さんの周り（ご家族やご友人など）でお口のことで困っている方、またかかりつけの歯科医院をお探しの方はいらっしゃいませんか？</a:t>
            </a:r>
          </a:p>
          <a:p>
            <a:r>
              <a:rPr lang="ja-JP" altLang="ja-JP" sz="1100" dirty="0"/>
              <a:t>コロナ感染症の拡大が始まってから、感染が怖くて長い間歯科受診を控えていた方もたくさんいらっしゃるかと思います。ですが、コロナ感染症が５類に移行しマスクを外す機会が少しずつ増えてきましたので、これを機にぜひお口のトラブルを解決しませんか？</a:t>
            </a:r>
          </a:p>
          <a:p>
            <a:r>
              <a:rPr lang="ja-JP" altLang="ja-JP" sz="1100" dirty="0"/>
              <a:t>むし歯や歯周病はもちろん入れ歯や歯並びのことなど、まずはご相談ください。</a:t>
            </a:r>
          </a:p>
          <a:p>
            <a:r>
              <a:rPr lang="ja-JP" altLang="ja-JP" sz="1100" dirty="0"/>
              <a:t>生協歯科では只今ご紹介キャンペーンを実施しております。ご紹介者様、新規患者様共にささやかではありますが、プレゼント（歯科用品）を用意しております。</a:t>
            </a:r>
          </a:p>
          <a:p>
            <a:r>
              <a:rPr lang="ja-JP" altLang="ja-JP" sz="1100" dirty="0"/>
              <a:t>＜紹介手順＞</a:t>
            </a:r>
          </a:p>
          <a:p>
            <a:r>
              <a:rPr lang="ja-JP" altLang="ja-JP" sz="1100" dirty="0"/>
              <a:t>①</a:t>
            </a:r>
            <a:r>
              <a:rPr lang="ja-JP" altLang="ja-JP" sz="1100" u="sng" dirty="0"/>
              <a:t>ご紹介者様</a:t>
            </a:r>
            <a:r>
              <a:rPr lang="ja-JP" altLang="ja-JP" sz="1100" b="1" u="sng" dirty="0"/>
              <a:t>（紹介する方）</a:t>
            </a:r>
            <a:r>
              <a:rPr lang="ja-JP" altLang="ja-JP" sz="1100" dirty="0"/>
              <a:t>は「紹介カード」に氏名、生年月日を記入し、</a:t>
            </a:r>
          </a:p>
          <a:p>
            <a:r>
              <a:rPr lang="ja-JP" altLang="ja-JP" sz="1100" dirty="0"/>
              <a:t>用紙を</a:t>
            </a:r>
            <a:r>
              <a:rPr lang="ja-JP" altLang="ja-JP" sz="1100" u="sng" dirty="0"/>
              <a:t>新規患者様</a:t>
            </a:r>
            <a:r>
              <a:rPr lang="ja-JP" altLang="ja-JP" sz="1100" b="1" u="sng" dirty="0"/>
              <a:t>（紹介される方）</a:t>
            </a:r>
            <a:r>
              <a:rPr lang="ja-JP" altLang="ja-JP" sz="1100" dirty="0"/>
              <a:t>にお渡し下さい。 </a:t>
            </a:r>
          </a:p>
          <a:p>
            <a:r>
              <a:rPr lang="ja-JP" altLang="ja-JP" sz="1100" dirty="0"/>
              <a:t>②新規患者様は生協歯科にお電話いただき予約をお取りください。その際は紹介カードを利用する旨を受付にお伝えください。</a:t>
            </a:r>
          </a:p>
          <a:p>
            <a:r>
              <a:rPr lang="ja-JP" altLang="ja-JP" sz="1100" dirty="0"/>
              <a:t>③新規患者様は予約当日紹介カードを持参してください。プレゼントを贈呈致します。</a:t>
            </a:r>
          </a:p>
          <a:p>
            <a:r>
              <a:rPr lang="ja-JP" altLang="ja-JP" sz="1100" dirty="0"/>
              <a:t>④ご紹介者様には次回受診時にプレゼントを贈呈致します。</a:t>
            </a:r>
          </a:p>
          <a:p>
            <a:r>
              <a:rPr lang="ja-JP" altLang="ja-JP" sz="1100" dirty="0"/>
              <a:t>※曜日や時間帯によって予約の入りにくい日がありますのでご了承ください。</a:t>
            </a:r>
          </a:p>
          <a:p>
            <a:endParaRPr kumimoji="1" lang="ja-JP" altLang="en-US" b="1" dirty="0"/>
          </a:p>
        </p:txBody>
      </p:sp>
      <p:sp>
        <p:nvSpPr>
          <p:cNvPr id="261" name="テキスト プレースホルダー 260"/>
          <p:cNvSpPr>
            <a:spLocks noGrp="1"/>
          </p:cNvSpPr>
          <p:nvPr>
            <p:ph type="body" sz="quarter" idx="46"/>
          </p:nvPr>
        </p:nvSpPr>
        <p:spPr>
          <a:xfrm>
            <a:off x="771524" y="1000126"/>
            <a:ext cx="4648201" cy="3838574"/>
          </a:xfrm>
        </p:spPr>
        <p:txBody>
          <a:bodyPr>
            <a:normAutofit/>
          </a:bodyPr>
          <a:lstStyle/>
          <a:p>
            <a:r>
              <a:rPr lang="ja-JP" altLang="ja-JP" sz="1100" dirty="0"/>
              <a:t>先日、舌に何かできたので心配だから診てほしいという方が来院されました。皆さんは舌をよく観察したことがありますか？健常な舌は完全な左右対称で、舌の表面、側面は滑らかです。舌表面はピンク色で唾液により光沢があります。舌背と呼ばれる舌の表面には図に示すような葉状乳頭・糸状乳頭・茸状乳頭・隆起乳頭・有郭乳頭などの突起があります。この突起に初めて気づいて心配されたのでした。もちろん問題ないのですが、</a:t>
            </a:r>
            <a:r>
              <a:rPr lang="en-US" altLang="ja-JP" sz="1100" dirty="0"/>
              <a:t>2</a:t>
            </a:r>
            <a:r>
              <a:rPr lang="ja-JP" altLang="ja-JP" sz="1100" dirty="0"/>
              <a:t>週間経過しても治らないような傷や潰瘍が残るようなら歯科受診をしてください。処置や精査が必要なケースがあります。</a:t>
            </a:r>
          </a:p>
          <a:p>
            <a:r>
              <a:rPr lang="ja-JP" altLang="ja-JP" sz="1100" dirty="0"/>
              <a:t>舌を観察することでいろいろなことが分かります。舌背に付いた汚れをみれば清掃状態が、潤いの状態をみれば口腔乾燥の状態が分かります。また舌縁部の形態をみると浮腫みや食いしばりが、舌の動きをみれば機能低下や機能障害の程度等が分かります。普段の歯磨きの時、「歯」だけではなく、「舌」もみてみてはいかがでしょうか？</a:t>
            </a:r>
          </a:p>
          <a:p>
            <a:endParaRPr lang="ja-JP" altLang="ja-JP" dirty="0" smtClean="0"/>
          </a:p>
          <a:p>
            <a:pPr algn="r"/>
            <a:endParaRPr lang="en-US" altLang="ja-JP" sz="1300" b="1" dirty="0" smtClean="0"/>
          </a:p>
          <a:p>
            <a:endParaRPr lang="en-US" altLang="ja-JP" sz="2000" dirty="0" smtClean="0"/>
          </a:p>
        </p:txBody>
      </p:sp>
      <p:sp>
        <p:nvSpPr>
          <p:cNvPr id="23" name="テキスト プレースホルダー 28"/>
          <p:cNvSpPr>
            <a:spLocks noGrp="1"/>
          </p:cNvSpPr>
          <p:nvPr>
            <p:ph type="body" sz="quarter" idx="38"/>
          </p:nvPr>
        </p:nvSpPr>
        <p:spPr>
          <a:xfrm>
            <a:off x="5294646" y="2384010"/>
            <a:ext cx="1766047" cy="330857"/>
          </a:xfrm>
        </p:spPr>
        <p:txBody>
          <a:bodyPr/>
          <a:lstStyle/>
          <a:p>
            <a:r>
              <a:rPr lang="ja-JP" altLang="en-US" sz="1400" dirty="0" smtClean="0">
                <a:solidFill>
                  <a:schemeClr val="tx1"/>
                </a:solidFill>
              </a:rPr>
              <a:t>歯科医師</a:t>
            </a:r>
            <a:endParaRPr lang="en-US" altLang="ja-JP" sz="1400" dirty="0" smtClean="0">
              <a:solidFill>
                <a:schemeClr val="tx1"/>
              </a:solidFill>
            </a:endParaRPr>
          </a:p>
          <a:p>
            <a:r>
              <a:rPr lang="ja-JP" altLang="en-US" sz="1400" dirty="0">
                <a:solidFill>
                  <a:schemeClr val="tx1"/>
                </a:solidFill>
              </a:rPr>
              <a:t>武内</a:t>
            </a:r>
            <a:r>
              <a:rPr lang="ja-JP" altLang="en-US" sz="1400" dirty="0" smtClean="0">
                <a:solidFill>
                  <a:schemeClr val="tx1"/>
                </a:solidFill>
              </a:rPr>
              <a:t>　</a:t>
            </a:r>
            <a:r>
              <a:rPr lang="ja-JP" altLang="en-US" sz="1400" dirty="0">
                <a:solidFill>
                  <a:schemeClr val="tx1"/>
                </a:solidFill>
              </a:rPr>
              <a:t>亮</a:t>
            </a:r>
            <a:endParaRPr lang="ja-JP" altLang="en-US" sz="1400" dirty="0" smtClean="0">
              <a:solidFill>
                <a:schemeClr val="tx1"/>
              </a:solidFill>
            </a:endParaRPr>
          </a:p>
          <a:p>
            <a:endParaRPr kumimoji="1" lang="ja-JP" altLang="en-US" sz="2800" dirty="0"/>
          </a:p>
        </p:txBody>
      </p:sp>
      <p:pic>
        <p:nvPicPr>
          <p:cNvPr id="4" name="図プレースホルダー 3"/>
          <p:cNvPicPr>
            <a:picLocks noGrp="1" noChangeAspect="1"/>
          </p:cNvPicPr>
          <p:nvPr>
            <p:ph type="pic" sz="quarter" idx="45"/>
          </p:nvPr>
        </p:nvPicPr>
        <p:blipFill>
          <a:blip r:embed="rId2" cstate="print">
            <a:extLst>
              <a:ext uri="{28A0092B-C50C-407E-A947-70E740481C1C}">
                <a14:useLocalDpi xmlns="" xmlns:a14="http://schemas.microsoft.com/office/drawing/2010/main" val="0"/>
              </a:ext>
            </a:extLst>
          </a:blip>
          <a:srcRect t="3149" b="3149"/>
          <a:stretch>
            <a:fillRect/>
          </a:stretch>
        </p:blipFill>
        <p:spPr>
          <a:xfrm>
            <a:off x="10677516" y="4791738"/>
            <a:ext cx="1262768" cy="887120"/>
          </a:xfrm>
        </p:spPr>
      </p:pic>
      <p:pic>
        <p:nvPicPr>
          <p:cNvPr id="6" name="図プレースホルダー 5"/>
          <p:cNvPicPr>
            <a:picLocks noGrp="1" noChangeAspect="1"/>
          </p:cNvPicPr>
          <p:nvPr>
            <p:ph type="pic" sz="quarter" idx="45"/>
          </p:nvPr>
        </p:nvPicPr>
        <p:blipFill>
          <a:blip r:embed="rId3" cstate="print">
            <a:extLst>
              <a:ext uri="{28A0092B-C50C-407E-A947-70E740481C1C}">
                <a14:useLocalDpi xmlns="" xmlns:a14="http://schemas.microsoft.com/office/drawing/2010/main" val="0"/>
              </a:ext>
            </a:extLst>
          </a:blip>
          <a:srcRect l="14224" t="10315" b="4730"/>
          <a:stretch>
            <a:fillRect/>
          </a:stretch>
        </p:blipFill>
        <p:spPr>
          <a:xfrm rot="5400000">
            <a:off x="6392798" y="5785221"/>
            <a:ext cx="916423" cy="680731"/>
          </a:xfrm>
        </p:spPr>
      </p:pic>
      <p:sp>
        <p:nvSpPr>
          <p:cNvPr id="87" name="テキスト プレースホルダー 28"/>
          <p:cNvSpPr>
            <a:spLocks noGrp="1"/>
          </p:cNvSpPr>
          <p:nvPr>
            <p:ph type="body" sz="quarter" idx="38"/>
          </p:nvPr>
        </p:nvSpPr>
        <p:spPr>
          <a:xfrm>
            <a:off x="811207" y="1542768"/>
            <a:ext cx="5033088" cy="357750"/>
          </a:xfrm>
        </p:spPr>
        <p:txBody>
          <a:bodyPr/>
          <a:lstStyle/>
          <a:p>
            <a:endParaRPr lang="ja-JP" altLang="en-US" sz="2000" dirty="0" smtClean="0">
              <a:solidFill>
                <a:schemeClr val="tx1"/>
              </a:solidFill>
            </a:endParaRPr>
          </a:p>
          <a:p>
            <a:endParaRPr kumimoji="1" lang="ja-JP" altLang="en-US" sz="2800" dirty="0"/>
          </a:p>
        </p:txBody>
      </p:sp>
      <p:sp>
        <p:nvSpPr>
          <p:cNvPr id="2" name="テキスト ボックス 1"/>
          <p:cNvSpPr txBox="1"/>
          <p:nvPr/>
        </p:nvSpPr>
        <p:spPr>
          <a:xfrm>
            <a:off x="4854720" y="5901990"/>
            <a:ext cx="1492716" cy="369332"/>
          </a:xfrm>
          <a:prstGeom prst="rect">
            <a:avLst/>
          </a:prstGeom>
          <a:noFill/>
        </p:spPr>
        <p:txBody>
          <a:bodyPr wrap="none" rtlCol="0">
            <a:spAutoFit/>
          </a:bodyPr>
          <a:lstStyle/>
          <a:p>
            <a:r>
              <a:rPr lang="ja-JP" altLang="en-US" dirty="0" smtClean="0"/>
              <a:t>中島　絵梨果</a:t>
            </a:r>
            <a:endParaRPr kumimoji="1" lang="ja-JP" altLang="en-US" dirty="0"/>
          </a:p>
        </p:txBody>
      </p:sp>
      <p:sp>
        <p:nvSpPr>
          <p:cNvPr id="3" name="テキスト ボックス 2"/>
          <p:cNvSpPr txBox="1"/>
          <p:nvPr/>
        </p:nvSpPr>
        <p:spPr>
          <a:xfrm>
            <a:off x="4708336" y="5698522"/>
            <a:ext cx="761747" cy="230832"/>
          </a:xfrm>
          <a:prstGeom prst="rect">
            <a:avLst/>
          </a:prstGeom>
          <a:noFill/>
        </p:spPr>
        <p:txBody>
          <a:bodyPr wrap="none" rtlCol="0">
            <a:spAutoFit/>
          </a:bodyPr>
          <a:lstStyle/>
          <a:p>
            <a:r>
              <a:rPr kumimoji="1" lang="ja-JP" altLang="en-US" sz="900" dirty="0" smtClean="0"/>
              <a:t>歯科衛生士</a:t>
            </a:r>
            <a:endParaRPr kumimoji="1" lang="ja-JP" altLang="en-US" sz="900" dirty="0"/>
          </a:p>
        </p:txBody>
      </p:sp>
      <p:pic>
        <p:nvPicPr>
          <p:cNvPr id="32" name="図 31"/>
          <p:cNvPicPr/>
          <p:nvPr/>
        </p:nvPicPr>
        <p:blipFill rotWithShape="1">
          <a:blip r:embed="rId4" cstate="print">
            <a:extLst>
              <a:ext uri="{28A0092B-C50C-407E-A947-70E740481C1C}">
                <a14:useLocalDpi xmlns="" xmlns:a14="http://schemas.microsoft.com/office/drawing/2010/main" val="0"/>
              </a:ext>
            </a:extLst>
          </a:blip>
          <a:srcRect l="13055" t="-627" r="19904" b="13594"/>
          <a:stretch/>
        </p:blipFill>
        <p:spPr bwMode="auto">
          <a:xfrm>
            <a:off x="1508867" y="3371850"/>
            <a:ext cx="3101233" cy="1813105"/>
          </a:xfrm>
          <a:prstGeom prst="rect">
            <a:avLst/>
          </a:prstGeom>
          <a:ln>
            <a:noFill/>
          </a:ln>
          <a:extLst>
            <a:ext uri="{53640926-AAD7-44D8-BBD7-CCE9431645EC}">
              <a14:shadowObscured xmlns="" xmlns:a14="http://schemas.microsoft.com/office/drawing/2010/main"/>
            </a:ext>
          </a:extLst>
        </p:spPr>
      </p:pic>
      <p:sp>
        <p:nvSpPr>
          <p:cNvPr id="7" name="正方形/長方形 6"/>
          <p:cNvSpPr/>
          <p:nvPr/>
        </p:nvSpPr>
        <p:spPr>
          <a:xfrm rot="10800000" flipV="1">
            <a:off x="4858127" y="4270092"/>
            <a:ext cx="2199897" cy="600164"/>
          </a:xfrm>
          <a:prstGeom prst="rect">
            <a:avLst/>
          </a:prstGeom>
        </p:spPr>
        <p:txBody>
          <a:bodyPr wrap="square">
            <a:spAutoFit/>
          </a:bodyPr>
          <a:lstStyle/>
          <a:p>
            <a:pPr algn="just">
              <a:spcAft>
                <a:spcPts val="0"/>
              </a:spcAft>
            </a:pPr>
            <a:r>
              <a:rPr lang="ja-JP" altLang="ja-JP" sz="1100" b="1" kern="100" dirty="0">
                <a:latin typeface="游明朝" panose="02020400000000000000" pitchFamily="18" charset="-128"/>
                <a:ea typeface="游明朝" panose="02020400000000000000" pitchFamily="18" charset="-128"/>
                <a:cs typeface="Times New Roman" panose="02020603050405020304" pitchFamily="18" charset="0"/>
              </a:rPr>
              <a:t>出展：カラーでみる舌の診かた　南江堂　（高須　淳先生　毛利　学先生）より</a:t>
            </a:r>
          </a:p>
        </p:txBody>
      </p:sp>
      <p:pic>
        <p:nvPicPr>
          <p:cNvPr id="1026" name="Picture 2" descr="IMG_353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69682" y="1221572"/>
            <a:ext cx="815975" cy="104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085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212726" y="2765425"/>
            <a:ext cx="7124700" cy="4130675"/>
          </a:xfrm>
          <a:prstGeom prst="rect">
            <a:avLst/>
          </a:prstGeom>
          <a:noFill/>
          <a:ln w="60325"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44"/>
          <p:cNvSpPr>
            <a:spLocks noGrp="1"/>
          </p:cNvSpPr>
          <p:nvPr>
            <p:ph type="body" sz="quarter" idx="52"/>
          </p:nvPr>
        </p:nvSpPr>
        <p:spPr>
          <a:xfrm>
            <a:off x="390524" y="3343275"/>
            <a:ext cx="6772275" cy="3467100"/>
          </a:xfrm>
        </p:spPr>
        <p:txBody>
          <a:bodyPr/>
          <a:lstStyle/>
          <a:p>
            <a:endParaRPr lang="ja-JP" altLang="ja-JP" sz="1200" dirty="0"/>
          </a:p>
          <a:p>
            <a:pPr>
              <a:lnSpc>
                <a:spcPct val="100000"/>
              </a:lnSpc>
              <a:spcBef>
                <a:spcPts val="0"/>
              </a:spcBef>
            </a:pPr>
            <a:r>
              <a:rPr lang="ja-JP" altLang="en-US" sz="1200" b="1" dirty="0" smtClean="0"/>
              <a:t>　</a:t>
            </a:r>
            <a:r>
              <a:rPr lang="ja-JP" altLang="ja-JP" sz="1200" b="1" dirty="0" smtClean="0"/>
              <a:t>５月</a:t>
            </a:r>
            <a:r>
              <a:rPr lang="ja-JP" altLang="ja-JP" sz="1200" b="1" dirty="0"/>
              <a:t>２６日のおしゃべり会は、いつもの</a:t>
            </a:r>
            <a:r>
              <a:rPr lang="ja-JP" altLang="ja-JP" sz="1200" b="1" dirty="0" smtClean="0"/>
              <a:t>おしゃべりや</a:t>
            </a:r>
            <a:r>
              <a:rPr lang="ja-JP" altLang="ja-JP" sz="1200" b="1" dirty="0"/>
              <a:t>クロスワードパズルの後、ヘルスチャレンジ２０２２の目標達成の記念品でいただいた「ボッチャ」を体験しました</a:t>
            </a:r>
            <a:r>
              <a:rPr lang="ja-JP" altLang="ja-JP" sz="1200" b="1" dirty="0" smtClean="0"/>
              <a:t>。「ボッチャ」可愛い名前ですよね。まだあまり馴染みがなく初めて経験する方がほとんどでしたが、</a:t>
            </a:r>
            <a:r>
              <a:rPr lang="en-US" altLang="ja-JP" sz="1200" b="1" dirty="0" smtClean="0"/>
              <a:t>3</a:t>
            </a:r>
            <a:r>
              <a:rPr lang="ja-JP" altLang="ja-JP" sz="1200" b="1" dirty="0" smtClean="0"/>
              <a:t>人ずつ４チームで白熱したゲームが行われました。ルール</a:t>
            </a:r>
            <a:r>
              <a:rPr lang="ja-JP" altLang="ja-JP" sz="1200" b="1" dirty="0"/>
              <a:t>がシンプルなことや担当した運営委員の名指導で、楽しく盛り上がり、これからも、「ボッチャ班を作って楽しみたいね」と、皆さんとお話ししました</a:t>
            </a:r>
            <a:r>
              <a:rPr lang="ja-JP" altLang="ja-JP" sz="1200" b="1" dirty="0" smtClean="0"/>
              <a:t>。</a:t>
            </a:r>
            <a:endParaRPr lang="en-US" altLang="ja-JP" sz="1200" b="1" dirty="0" smtClean="0"/>
          </a:p>
          <a:p>
            <a:pPr>
              <a:lnSpc>
                <a:spcPct val="100000"/>
              </a:lnSpc>
              <a:spcBef>
                <a:spcPts val="0"/>
              </a:spcBef>
            </a:pPr>
            <a:r>
              <a:rPr lang="ja-JP" altLang="en-US" sz="1200" b="1" dirty="0"/>
              <a:t>　</a:t>
            </a:r>
            <a:r>
              <a:rPr lang="ja-JP" altLang="ja-JP" sz="1200" b="1" dirty="0" smtClean="0"/>
              <a:t>「</a:t>
            </a:r>
            <a:r>
              <a:rPr lang="ja-JP" altLang="ja-JP" sz="1200" b="1" dirty="0"/>
              <a:t>ボッチャって何？」という方のために、</a:t>
            </a:r>
            <a:r>
              <a:rPr lang="ja-JP" altLang="ja-JP" sz="1200" b="1" dirty="0" err="1" smtClean="0"/>
              <a:t>ちょっ</a:t>
            </a:r>
            <a:endParaRPr lang="en-US" altLang="ja-JP" sz="1200" b="1" dirty="0" smtClean="0"/>
          </a:p>
          <a:p>
            <a:pPr>
              <a:lnSpc>
                <a:spcPct val="100000"/>
              </a:lnSpc>
              <a:spcBef>
                <a:spcPts val="0"/>
              </a:spcBef>
            </a:pPr>
            <a:r>
              <a:rPr lang="ja-JP" altLang="ja-JP" sz="1200" b="1" dirty="0" smtClean="0"/>
              <a:t>と</a:t>
            </a:r>
            <a:r>
              <a:rPr lang="ja-JP" altLang="ja-JP" sz="1200" b="1" dirty="0"/>
              <a:t>ご紹介。四肢に重度の障害のある方のために</a:t>
            </a:r>
            <a:r>
              <a:rPr lang="ja-JP" altLang="ja-JP" sz="1200" b="1" dirty="0" smtClean="0"/>
              <a:t>考案</a:t>
            </a:r>
            <a:endParaRPr lang="en-US" altLang="ja-JP" sz="1200" b="1" dirty="0" smtClean="0"/>
          </a:p>
          <a:p>
            <a:pPr>
              <a:lnSpc>
                <a:spcPct val="100000"/>
              </a:lnSpc>
              <a:spcBef>
                <a:spcPts val="0"/>
              </a:spcBef>
            </a:pPr>
            <a:r>
              <a:rPr lang="ja-JP" altLang="ja-JP" sz="1200" b="1" dirty="0" smtClean="0"/>
              <a:t>された</a:t>
            </a:r>
            <a:r>
              <a:rPr lang="ja-JP" altLang="ja-JP" sz="1200" b="1" dirty="0"/>
              <a:t>老若男女誰でも楽しめるヨーロッパ発祥の</a:t>
            </a:r>
            <a:r>
              <a:rPr lang="ja-JP" altLang="ja-JP" sz="1200" b="1" dirty="0" smtClean="0"/>
              <a:t>ス</a:t>
            </a:r>
            <a:endParaRPr lang="en-US" altLang="ja-JP" sz="1200" b="1" dirty="0" smtClean="0"/>
          </a:p>
          <a:p>
            <a:pPr>
              <a:lnSpc>
                <a:spcPct val="100000"/>
              </a:lnSpc>
              <a:spcBef>
                <a:spcPts val="0"/>
              </a:spcBef>
            </a:pPr>
            <a:r>
              <a:rPr lang="ja-JP" altLang="ja-JP" sz="1200" b="1" dirty="0" smtClean="0"/>
              <a:t>ポーツ</a:t>
            </a:r>
            <a:r>
              <a:rPr lang="ja-JP" altLang="ja-JP" sz="1200" b="1" dirty="0"/>
              <a:t>で、パラリンピックの正式種目にもなって</a:t>
            </a:r>
            <a:r>
              <a:rPr lang="ja-JP" altLang="ja-JP" sz="1200" b="1" dirty="0" err="1" smtClean="0"/>
              <a:t>い</a:t>
            </a:r>
            <a:endParaRPr lang="en-US" altLang="ja-JP" sz="1200" b="1" dirty="0" smtClean="0"/>
          </a:p>
          <a:p>
            <a:pPr>
              <a:lnSpc>
                <a:spcPct val="100000"/>
              </a:lnSpc>
              <a:spcBef>
                <a:spcPts val="0"/>
              </a:spcBef>
            </a:pPr>
            <a:r>
              <a:rPr lang="ja-JP" altLang="ja-JP" sz="1200" b="1" dirty="0" smtClean="0"/>
              <a:t>ます</a:t>
            </a:r>
            <a:r>
              <a:rPr lang="ja-JP" altLang="ja-JP" sz="1200" b="1" dirty="0" smtClean="0"/>
              <a:t>。的</a:t>
            </a:r>
            <a:r>
              <a:rPr lang="ja-JP" altLang="ja-JP" sz="1200" b="1" dirty="0"/>
              <a:t>となる白い球に、各チーム（赤、青）の</a:t>
            </a:r>
            <a:r>
              <a:rPr lang="ja-JP" altLang="ja-JP" sz="1200" b="1" dirty="0" smtClean="0"/>
              <a:t>球</a:t>
            </a:r>
            <a:endParaRPr lang="en-US" altLang="ja-JP" sz="1200" b="1" dirty="0" smtClean="0"/>
          </a:p>
          <a:p>
            <a:pPr>
              <a:lnSpc>
                <a:spcPct val="100000"/>
              </a:lnSpc>
              <a:spcBef>
                <a:spcPts val="0"/>
              </a:spcBef>
            </a:pPr>
            <a:r>
              <a:rPr lang="ja-JP" altLang="ja-JP" sz="1200" b="1" dirty="0" smtClean="0"/>
              <a:t>を</a:t>
            </a:r>
            <a:r>
              <a:rPr lang="ja-JP" altLang="ja-JP" sz="1200" b="1" dirty="0"/>
              <a:t>どれだけ近づけるかを競うもので、もち玉は</a:t>
            </a:r>
            <a:r>
              <a:rPr lang="ja-JP" altLang="ja-JP" sz="1200" b="1" dirty="0" smtClean="0"/>
              <a:t>６球</a:t>
            </a:r>
            <a:endParaRPr lang="en-US" altLang="ja-JP" sz="1200" b="1" dirty="0" smtClean="0"/>
          </a:p>
          <a:p>
            <a:pPr>
              <a:lnSpc>
                <a:spcPct val="100000"/>
              </a:lnSpc>
              <a:spcBef>
                <a:spcPts val="0"/>
              </a:spcBef>
            </a:pPr>
            <a:r>
              <a:rPr lang="ja-JP" altLang="ja-JP" sz="1200" b="1" dirty="0" smtClean="0"/>
              <a:t>ずつです</a:t>
            </a:r>
            <a:r>
              <a:rPr lang="ja-JP" altLang="ja-JP" sz="1200" b="1" dirty="0" smtClean="0"/>
              <a:t>。的</a:t>
            </a:r>
            <a:r>
              <a:rPr lang="ja-JP" altLang="ja-JP" sz="1200" b="1" dirty="0"/>
              <a:t>の白い球めがけて弱く投げる、相手</a:t>
            </a:r>
            <a:r>
              <a:rPr lang="ja-JP" altLang="ja-JP" sz="1200" b="1" dirty="0" smtClean="0"/>
              <a:t>チ</a:t>
            </a:r>
            <a:endParaRPr lang="en-US" altLang="ja-JP" sz="1200" b="1" dirty="0" smtClean="0"/>
          </a:p>
          <a:p>
            <a:pPr>
              <a:lnSpc>
                <a:spcPct val="100000"/>
              </a:lnSpc>
              <a:spcBef>
                <a:spcPts val="0"/>
              </a:spcBef>
            </a:pPr>
            <a:r>
              <a:rPr lang="ja-JP" altLang="ja-JP" sz="1200" b="1" dirty="0" err="1" smtClean="0"/>
              <a:t>ー</a:t>
            </a:r>
            <a:r>
              <a:rPr lang="ja-JP" altLang="ja-JP" sz="1200" b="1" dirty="0"/>
              <a:t>ムの球を弾くように強く投げるなど、</a:t>
            </a:r>
            <a:r>
              <a:rPr lang="ja-JP" altLang="ja-JP" sz="1200" b="1" dirty="0" smtClean="0"/>
              <a:t>テクニック</a:t>
            </a:r>
            <a:endParaRPr lang="en-US" altLang="ja-JP" sz="1200" b="1" dirty="0" smtClean="0"/>
          </a:p>
          <a:p>
            <a:pPr>
              <a:lnSpc>
                <a:spcPct val="100000"/>
              </a:lnSpc>
              <a:spcBef>
                <a:spcPts val="0"/>
              </a:spcBef>
            </a:pPr>
            <a:r>
              <a:rPr lang="ja-JP" altLang="ja-JP" sz="1200" b="1" dirty="0" smtClean="0"/>
              <a:t>は</a:t>
            </a:r>
            <a:r>
              <a:rPr lang="ja-JP" altLang="ja-JP" sz="1200" b="1" dirty="0"/>
              <a:t>いろいろです</a:t>
            </a:r>
            <a:r>
              <a:rPr lang="ja-JP" altLang="ja-JP" sz="1200" b="1" dirty="0" smtClean="0"/>
              <a:t>。支部</a:t>
            </a:r>
            <a:r>
              <a:rPr lang="ja-JP" altLang="ja-JP" sz="1200" b="1" dirty="0"/>
              <a:t>活動の楽しみが、また一つ</a:t>
            </a:r>
            <a:r>
              <a:rPr lang="ja-JP" altLang="ja-JP" sz="1200" b="1" dirty="0" smtClean="0"/>
              <a:t>増</a:t>
            </a:r>
            <a:endParaRPr lang="en-US" altLang="ja-JP" sz="1200" b="1" dirty="0" smtClean="0"/>
          </a:p>
          <a:p>
            <a:pPr>
              <a:lnSpc>
                <a:spcPct val="100000"/>
              </a:lnSpc>
              <a:spcBef>
                <a:spcPts val="0"/>
              </a:spcBef>
            </a:pPr>
            <a:r>
              <a:rPr lang="ja-JP" altLang="ja-JP" sz="1200" b="1" dirty="0" smtClean="0"/>
              <a:t>えました</a:t>
            </a:r>
            <a:r>
              <a:rPr lang="ja-JP" altLang="ja-JP" sz="1200" b="1" dirty="0"/>
              <a:t>。</a:t>
            </a:r>
            <a:endParaRPr lang="ja-JP" altLang="ja-JP" sz="1200" dirty="0"/>
          </a:p>
          <a:p>
            <a:endParaRPr lang="ja-JP" altLang="ja-JP" dirty="0"/>
          </a:p>
          <a:p>
            <a:endParaRPr kumimoji="1" lang="en-US" altLang="ja-JP" dirty="0" smtClean="0"/>
          </a:p>
        </p:txBody>
      </p:sp>
      <p:sp>
        <p:nvSpPr>
          <p:cNvPr id="27" name="角丸四角形 26"/>
          <p:cNvSpPr/>
          <p:nvPr/>
        </p:nvSpPr>
        <p:spPr>
          <a:xfrm>
            <a:off x="500191" y="7091894"/>
            <a:ext cx="6610120" cy="3281290"/>
          </a:xfrm>
          <a:prstGeom prst="roundRect">
            <a:avLst>
              <a:gd name="adj" fmla="val 10363"/>
            </a:avLst>
          </a:prstGeom>
          <a:solidFill>
            <a:schemeClr val="accent1">
              <a:lumMod val="75000"/>
              <a:alpha val="57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WordArt 3"/>
          <p:cNvSpPr>
            <a:spLocks noChangeArrowheads="1" noChangeShapeType="1" noTextEdit="1"/>
          </p:cNvSpPr>
          <p:nvPr/>
        </p:nvSpPr>
        <p:spPr bwMode="auto">
          <a:xfrm>
            <a:off x="744819" y="7229234"/>
            <a:ext cx="1122362" cy="285750"/>
          </a:xfrm>
          <a:prstGeom prst="rect">
            <a:avLst/>
          </a:prstGeom>
        </p:spPr>
        <p:txBody>
          <a:bodyPr wrap="none" fromWordArt="1">
            <a:prstTxWarp prst="textPlain">
              <a:avLst>
                <a:gd name="adj" fmla="val 50000"/>
              </a:avLst>
            </a:prstTxWarp>
          </a:bodyPr>
          <a:lstStyle/>
          <a:p>
            <a:pPr algn="ctr" rtl="0"/>
            <a:r>
              <a:rPr lang="ja-JP" altLang="en-US" sz="7200" kern="10" spc="0" dirty="0" smtClean="0">
                <a:ln w="9525">
                  <a:noFill/>
                  <a:round/>
                  <a:headEnd/>
                  <a:tailEnd/>
                </a:ln>
                <a:solidFill>
                  <a:srgbClr val="000000"/>
                </a:solidFill>
                <a:effectLst/>
                <a:latin typeface="HGP創英角ｺﾞｼｯｸUB" pitchFamily="50" charset="-128"/>
                <a:ea typeface="HGP創英角ｺﾞｼｯｸUB" pitchFamily="50" charset="-128"/>
              </a:rPr>
              <a:t>連絡便</a:t>
            </a:r>
            <a:endParaRPr lang="ja-JP" altLang="en-US" sz="7200" kern="10" spc="0" dirty="0">
              <a:ln w="9525">
                <a:noFill/>
                <a:round/>
                <a:headEnd/>
                <a:tailEnd/>
              </a:ln>
              <a:solidFill>
                <a:srgbClr val="000000"/>
              </a:solidFill>
              <a:effectLst/>
              <a:latin typeface="HGP創英角ｺﾞｼｯｸUB" pitchFamily="50" charset="-128"/>
              <a:ea typeface="HGP創英角ｺﾞｼｯｸUB" pitchFamily="50" charset="-128"/>
            </a:endParaRPr>
          </a:p>
        </p:txBody>
      </p:sp>
      <p:sp>
        <p:nvSpPr>
          <p:cNvPr id="1028" name="Text Box 4"/>
          <p:cNvSpPr txBox="1">
            <a:spLocks noChangeArrowheads="1"/>
          </p:cNvSpPr>
          <p:nvPr/>
        </p:nvSpPr>
        <p:spPr bwMode="auto">
          <a:xfrm>
            <a:off x="2109100" y="7224612"/>
            <a:ext cx="4328677" cy="381000"/>
          </a:xfrm>
          <a:prstGeom prst="rect">
            <a:avLst/>
          </a:prstGeom>
          <a:no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just" defTabSz="914400" rtl="0" eaLnBrk="1" fontAlgn="base" latinLnBrk="0" hangingPunct="1">
              <a:lnSpc>
                <a:spcPct val="136000"/>
              </a:lnSpc>
              <a:spcBef>
                <a:spcPct val="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pitchFamily="50" charset="-128"/>
              </a:rPr>
              <a:t>≪ </a:t>
            </a:r>
            <a:r>
              <a:rPr kumimoji="1" lang="ja-JP" altLang="en-US" sz="1050" b="1"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pitchFamily="50" charset="-128"/>
              </a:rPr>
              <a:t>生協歯科 ～ 東浦和駅 ≫　</a:t>
            </a:r>
            <a:r>
              <a:rPr kumimoji="1" lang="ja-JP" altLang="en-US" sz="105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pitchFamily="50" charset="-128"/>
              </a:rPr>
              <a:t>● 土曜・日曜・祝日は</a:t>
            </a:r>
            <a:r>
              <a:rPr kumimoji="1" lang="ja-JP" altLang="en-US" sz="1050" b="1"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pitchFamily="50" charset="-128"/>
              </a:rPr>
              <a:t>全便運休</a:t>
            </a:r>
            <a:r>
              <a:rPr kumimoji="1" lang="ja-JP" altLang="en-US" sz="105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pitchFamily="50" charset="-128"/>
              </a:rPr>
              <a:t>です。</a:t>
            </a:r>
          </a:p>
          <a:p>
            <a:pPr marL="0" marR="0" lvl="0" indent="0" algn="just" defTabSz="914400" rtl="0" eaLnBrk="1" fontAlgn="base" latinLnBrk="0" hangingPunct="1">
              <a:lnSpc>
                <a:spcPct val="136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1" fontAlgn="base" latinLnBrk="0" hangingPunct="1">
              <a:lnSpc>
                <a:spcPct val="160000"/>
              </a:lnSpc>
              <a:spcBef>
                <a:spcPct val="0"/>
              </a:spcBef>
              <a:spcAft>
                <a:spcPct val="0"/>
              </a:spcAft>
              <a:buClrTx/>
              <a:buSzTx/>
              <a:buFontTx/>
              <a:buNone/>
              <a:tabLst/>
            </a:pPr>
            <a:endParaRPr kumimoji="1" lang="ja-JP" altLang="en-US" sz="9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1" fontAlgn="base" latinLnBrk="0" hangingPunct="1">
              <a:lnSpc>
                <a:spcPct val="24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29" name="表 28"/>
          <p:cNvGraphicFramePr>
            <a:graphicFrameLocks noGrp="1"/>
          </p:cNvGraphicFramePr>
          <p:nvPr/>
        </p:nvGraphicFramePr>
        <p:xfrm>
          <a:off x="1026948" y="7674048"/>
          <a:ext cx="5541485" cy="2126256"/>
        </p:xfrm>
        <a:graphic>
          <a:graphicData uri="http://schemas.openxmlformats.org/drawingml/2006/table">
            <a:tbl>
              <a:tblPr/>
              <a:tblGrid>
                <a:gridCol w="1108297">
                  <a:extLst>
                    <a:ext uri="{9D8B030D-6E8A-4147-A177-3AD203B41FA5}">
                      <a16:colId xmlns="" xmlns:a16="http://schemas.microsoft.com/office/drawing/2014/main" val="20000"/>
                    </a:ext>
                  </a:extLst>
                </a:gridCol>
                <a:gridCol w="1108297">
                  <a:extLst>
                    <a:ext uri="{9D8B030D-6E8A-4147-A177-3AD203B41FA5}">
                      <a16:colId xmlns="" xmlns:a16="http://schemas.microsoft.com/office/drawing/2014/main" val="20001"/>
                    </a:ext>
                  </a:extLst>
                </a:gridCol>
                <a:gridCol w="1108297">
                  <a:extLst>
                    <a:ext uri="{9D8B030D-6E8A-4147-A177-3AD203B41FA5}">
                      <a16:colId xmlns="" xmlns:a16="http://schemas.microsoft.com/office/drawing/2014/main" val="20002"/>
                    </a:ext>
                  </a:extLst>
                </a:gridCol>
                <a:gridCol w="1108297">
                  <a:extLst>
                    <a:ext uri="{9D8B030D-6E8A-4147-A177-3AD203B41FA5}">
                      <a16:colId xmlns="" xmlns:a16="http://schemas.microsoft.com/office/drawing/2014/main" val="20003"/>
                    </a:ext>
                  </a:extLst>
                </a:gridCol>
                <a:gridCol w="1108297">
                  <a:extLst>
                    <a:ext uri="{9D8B030D-6E8A-4147-A177-3AD203B41FA5}">
                      <a16:colId xmlns="" xmlns:a16="http://schemas.microsoft.com/office/drawing/2014/main" val="20004"/>
                    </a:ext>
                  </a:extLst>
                </a:gridCol>
              </a:tblGrid>
              <a:tr h="193296">
                <a:tc rowSpan="2">
                  <a:txBody>
                    <a:bodyPr/>
                    <a:lstStyle/>
                    <a:p>
                      <a:pPr algn="just">
                        <a:lnSpc>
                          <a:spcPts val="1400"/>
                        </a:lnSpc>
                        <a:spcAft>
                          <a:spcPts val="0"/>
                        </a:spcAft>
                      </a:pPr>
                      <a:endParaRPr lang="en-US" sz="800" kern="100" dirty="0">
                        <a:latin typeface="HGP創英角ﾎﾟｯﾌﾟ体"/>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ctr">
                        <a:lnSpc>
                          <a:spcPts val="1300"/>
                        </a:lnSpc>
                        <a:spcAft>
                          <a:spcPts val="0"/>
                        </a:spcAft>
                      </a:pPr>
                      <a:r>
                        <a:rPr lang="ja-JP" sz="800" kern="100" dirty="0">
                          <a:latin typeface="Century"/>
                          <a:ea typeface="HGP創英角ﾎﾟｯﾌﾟ体"/>
                          <a:cs typeface="Times New Roman"/>
                        </a:rPr>
                        <a:t>東浦和駅　発</a:t>
                      </a:r>
                      <a:endParaRPr lang="ja-JP" sz="900" kern="100" dirty="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a:lnSpc>
                          <a:spcPts val="1300"/>
                        </a:lnSpc>
                        <a:spcAft>
                          <a:spcPts val="0"/>
                        </a:spcAft>
                      </a:pPr>
                      <a:r>
                        <a:rPr lang="ja-JP" sz="800" kern="100">
                          <a:latin typeface="Century"/>
                          <a:ea typeface="HGP創英角ﾎﾟｯﾌﾟ体"/>
                          <a:cs typeface="Times New Roman"/>
                        </a:rPr>
                        <a:t>生協歯科　発</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 xmlns:a16="http://schemas.microsoft.com/office/drawing/2014/main" val="10000"/>
                  </a:ext>
                </a:extLst>
              </a:tr>
              <a:tr h="193296">
                <a:tc vMerge="1">
                  <a:txBody>
                    <a:bodyPr/>
                    <a:lstStyle/>
                    <a:p>
                      <a:endParaRPr kumimoji="1" lang="ja-JP" altLang="en-US"/>
                    </a:p>
                  </a:txBody>
                  <a:tcPr/>
                </a:tc>
                <a:tc>
                  <a:txBody>
                    <a:bodyPr/>
                    <a:lstStyle/>
                    <a:p>
                      <a:pPr algn="ctr">
                        <a:lnSpc>
                          <a:spcPts val="1300"/>
                        </a:lnSpc>
                        <a:spcAft>
                          <a:spcPts val="0"/>
                        </a:spcAft>
                      </a:pPr>
                      <a:r>
                        <a:rPr lang="ja-JP" sz="800" kern="100">
                          <a:latin typeface="Century"/>
                          <a:ea typeface="HGS創英角ｺﾞｼｯｸUB"/>
                          <a:cs typeface="Times New Roman"/>
                        </a:rPr>
                        <a:t>月・火・木・金</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水曜日</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月・火・木・金</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水曜日</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93296">
                <a:tc>
                  <a:txBody>
                    <a:bodyPr/>
                    <a:lstStyle/>
                    <a:p>
                      <a:pPr indent="114300" algn="just">
                        <a:lnSpc>
                          <a:spcPts val="1300"/>
                        </a:lnSpc>
                        <a:spcAft>
                          <a:spcPts val="0"/>
                        </a:spcAft>
                      </a:pPr>
                      <a:r>
                        <a:rPr lang="ja-JP" sz="800" kern="100">
                          <a:latin typeface="Century"/>
                          <a:ea typeface="HGS創英角ｺﾞｼｯｸUB"/>
                          <a:cs typeface="Times New Roman"/>
                        </a:rPr>
                        <a:t>８時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４０　５５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４０　５５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５０</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５０</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3296">
                <a:tc>
                  <a:txBody>
                    <a:bodyPr/>
                    <a:lstStyle/>
                    <a:p>
                      <a:pPr indent="114300" algn="just">
                        <a:lnSpc>
                          <a:spcPts val="1300"/>
                        </a:lnSpc>
                        <a:spcAft>
                          <a:spcPts val="0"/>
                        </a:spcAft>
                      </a:pPr>
                      <a:r>
                        <a:rPr lang="ja-JP" sz="800" kern="100">
                          <a:latin typeface="Century"/>
                          <a:ea typeface="HGS創英角ｺﾞｼｯｸUB"/>
                          <a:cs typeface="Times New Roman"/>
                        </a:rPr>
                        <a:t>９時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3296">
                <a:tc>
                  <a:txBody>
                    <a:bodyPr/>
                    <a:lstStyle/>
                    <a:p>
                      <a:pPr algn="just">
                        <a:lnSpc>
                          <a:spcPts val="1300"/>
                        </a:lnSpc>
                        <a:spcAft>
                          <a:spcPts val="0"/>
                        </a:spcAft>
                      </a:pPr>
                      <a:r>
                        <a:rPr lang="ja-JP" sz="800" kern="100">
                          <a:latin typeface="Century"/>
                          <a:ea typeface="HGS創英角ｺﾞｼｯｸUB"/>
                          <a:cs typeface="Times New Roman"/>
                        </a:rPr>
                        <a:t>１０時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3296">
                <a:tc>
                  <a:txBody>
                    <a:bodyPr/>
                    <a:lstStyle/>
                    <a:p>
                      <a:pPr algn="just">
                        <a:lnSpc>
                          <a:spcPts val="1300"/>
                        </a:lnSpc>
                        <a:spcAft>
                          <a:spcPts val="0"/>
                        </a:spcAft>
                      </a:pPr>
                      <a:r>
                        <a:rPr lang="ja-JP" sz="800" kern="100">
                          <a:latin typeface="Century"/>
                          <a:ea typeface="HGS創英角ｺﾞｼｯｸUB"/>
                          <a:cs typeface="Times New Roman"/>
                        </a:rPr>
                        <a:t>１１時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93296">
                <a:tc>
                  <a:txBody>
                    <a:bodyPr/>
                    <a:lstStyle/>
                    <a:p>
                      <a:pPr algn="just">
                        <a:lnSpc>
                          <a:spcPts val="1300"/>
                        </a:lnSpc>
                        <a:spcAft>
                          <a:spcPts val="0"/>
                        </a:spcAft>
                      </a:pPr>
                      <a:r>
                        <a:rPr lang="ja-JP" sz="800" kern="100">
                          <a:latin typeface="Century"/>
                          <a:ea typeface="HGS創英角ｺﾞｼｯｸUB"/>
                          <a:cs typeface="Times New Roman"/>
                        </a:rPr>
                        <a:t>１２時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93296">
                <a:tc>
                  <a:txBody>
                    <a:bodyPr/>
                    <a:lstStyle/>
                    <a:p>
                      <a:pPr algn="just">
                        <a:lnSpc>
                          <a:spcPts val="1300"/>
                        </a:lnSpc>
                        <a:spcAft>
                          <a:spcPts val="0"/>
                        </a:spcAft>
                      </a:pPr>
                      <a:r>
                        <a:rPr lang="ja-JP" sz="800" kern="100">
                          <a:latin typeface="Century"/>
                          <a:ea typeface="HGS創英角ｺﾞｼｯｸUB"/>
                          <a:cs typeface="Times New Roman"/>
                        </a:rPr>
                        <a:t>１３時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93296">
                <a:tc>
                  <a:txBody>
                    <a:bodyPr/>
                    <a:lstStyle/>
                    <a:p>
                      <a:pPr algn="just">
                        <a:lnSpc>
                          <a:spcPts val="1300"/>
                        </a:lnSpc>
                        <a:spcAft>
                          <a:spcPts val="0"/>
                        </a:spcAft>
                      </a:pPr>
                      <a:r>
                        <a:rPr lang="ja-JP" sz="800" kern="100">
                          <a:latin typeface="Century"/>
                          <a:ea typeface="HGS創英角ｺﾞｼｯｸUB"/>
                          <a:cs typeface="Times New Roman"/>
                        </a:rPr>
                        <a:t>１４時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93296">
                <a:tc>
                  <a:txBody>
                    <a:bodyPr/>
                    <a:lstStyle/>
                    <a:p>
                      <a:pPr algn="just">
                        <a:lnSpc>
                          <a:spcPts val="1300"/>
                        </a:lnSpc>
                        <a:spcAft>
                          <a:spcPts val="0"/>
                        </a:spcAft>
                      </a:pPr>
                      <a:r>
                        <a:rPr lang="ja-JP" sz="800" kern="100">
                          <a:latin typeface="Century"/>
                          <a:ea typeface="HGS創英角ｺﾞｼｯｸUB"/>
                          <a:cs typeface="Times New Roman"/>
                        </a:rPr>
                        <a:t>１５時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93296">
                <a:tc>
                  <a:txBody>
                    <a:bodyPr/>
                    <a:lstStyle/>
                    <a:p>
                      <a:pPr algn="just">
                        <a:lnSpc>
                          <a:spcPts val="1300"/>
                        </a:lnSpc>
                        <a:spcAft>
                          <a:spcPts val="0"/>
                        </a:spcAft>
                      </a:pPr>
                      <a:r>
                        <a:rPr lang="ja-JP" sz="800" kern="100" dirty="0">
                          <a:latin typeface="Century"/>
                          <a:ea typeface="HGS創英角ｺﾞｼｯｸUB"/>
                          <a:cs typeface="Times New Roman"/>
                        </a:rPr>
                        <a:t>１６時</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dirty="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dirty="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bl>
          </a:graphicData>
        </a:graphic>
      </p:graphicFrame>
      <p:sp>
        <p:nvSpPr>
          <p:cNvPr id="30" name="テキスト ボックス 29"/>
          <p:cNvSpPr txBox="1"/>
          <p:nvPr/>
        </p:nvSpPr>
        <p:spPr>
          <a:xfrm>
            <a:off x="818472" y="9886912"/>
            <a:ext cx="5647267" cy="461665"/>
          </a:xfrm>
          <a:prstGeom prst="rect">
            <a:avLst/>
          </a:prstGeom>
          <a:noFill/>
        </p:spPr>
        <p:txBody>
          <a:bodyPr wrap="square" rtlCol="0">
            <a:spAutoFit/>
          </a:bodyPr>
          <a:lstStyle/>
          <a:p>
            <a:pPr lvl="0" fontAlgn="base">
              <a:spcBef>
                <a:spcPct val="0"/>
              </a:spcBef>
              <a:spcAft>
                <a:spcPct val="0"/>
              </a:spcAft>
            </a:pPr>
            <a:r>
              <a:rPr lang="ja-JP" altLang="ja-JP" sz="800" b="1" dirty="0" smtClean="0">
                <a:latin typeface="HGP創英角ｺﾞｼｯｸUB" pitchFamily="50" charset="-128"/>
                <a:ea typeface="HGP創英角ｺﾞｼｯｸUB" pitchFamily="50" charset="-128"/>
                <a:cs typeface="Times New Roman" pitchFamily="18" charset="0"/>
              </a:rPr>
              <a:t>浦和民主診療所便（浦和民主診療所→生協歯科→埼玉協同病院）</a:t>
            </a:r>
            <a:endParaRPr lang="en-US" altLang="ja-JP" sz="800" b="1" dirty="0" smtClean="0">
              <a:latin typeface="HGP創英角ｺﾞｼｯｸUB" pitchFamily="50" charset="-128"/>
              <a:ea typeface="HGP創英角ｺﾞｼｯｸUB" pitchFamily="50" charset="-128"/>
              <a:cs typeface="Times New Roman" pitchFamily="18" charset="0"/>
            </a:endParaRPr>
          </a:p>
          <a:p>
            <a:pPr lvl="0" fontAlgn="base">
              <a:spcBef>
                <a:spcPct val="0"/>
              </a:spcBef>
              <a:spcAft>
                <a:spcPct val="0"/>
              </a:spcAft>
            </a:pPr>
            <a:endParaRPr lang="ja-JP" altLang="ja-JP" sz="800" dirty="0" smtClean="0">
              <a:latin typeface="HGP創英角ｺﾞｼｯｸUB" pitchFamily="50" charset="-128"/>
              <a:ea typeface="HGP創英角ｺﾞｼｯｸUB" pitchFamily="50" charset="-128"/>
              <a:cs typeface="ＭＳ Ｐゴシック" pitchFamily="50" charset="-128"/>
            </a:endParaRPr>
          </a:p>
          <a:p>
            <a:pPr lvl="0" eaLnBrk="0" fontAlgn="base" hangingPunct="0">
              <a:spcBef>
                <a:spcPct val="0"/>
              </a:spcBef>
              <a:spcAft>
                <a:spcPct val="0"/>
              </a:spcAft>
            </a:pPr>
            <a:r>
              <a:rPr lang="ja-JP" altLang="en-US" sz="800" b="1" dirty="0" smtClean="0">
                <a:latin typeface="HGP創英角ｺﾞｼｯｸUB" pitchFamily="50" charset="-128"/>
                <a:ea typeface="HGP創英角ｺﾞｼｯｸUB" pitchFamily="50" charset="-128"/>
                <a:cs typeface="Times New Roman" pitchFamily="18" charset="0"/>
              </a:rPr>
              <a:t>①浦</a:t>
            </a:r>
            <a:r>
              <a:rPr lang="ja-JP" altLang="ja-JP" sz="800" b="1" dirty="0" smtClean="0">
                <a:latin typeface="HGP創英角ｺﾞｼｯｸUB" pitchFamily="50" charset="-128"/>
                <a:ea typeface="HGP創英角ｺﾞｼｯｸUB" pitchFamily="50" charset="-128"/>
                <a:cs typeface="Times New Roman" pitchFamily="18" charset="0"/>
              </a:rPr>
              <a:t>和民主診療所　発１２：３５⇒　生協歯科　発１３：０５　②浦和民主診療所　発１５：４５</a:t>
            </a:r>
            <a:r>
              <a:rPr lang="ja-JP" altLang="ja-JP" sz="800" b="1" dirty="0" smtClean="0">
                <a:latin typeface="HGP創英角ｺﾞｼｯｸUB" pitchFamily="50" charset="-128"/>
                <a:ea typeface="HGP創英角ｺﾞｼｯｸUB" pitchFamily="50" charset="-128"/>
                <a:cs typeface="ＭＳ 明朝" pitchFamily="17" charset="-128"/>
              </a:rPr>
              <a:t>⇒生協歯科　発１６：１５</a:t>
            </a:r>
            <a:endParaRPr lang="ja-JP" altLang="ja-JP" sz="4800" dirty="0" smtClean="0">
              <a:latin typeface="HGP創英角ｺﾞｼｯｸUB" pitchFamily="50" charset="-128"/>
              <a:ea typeface="HGP創英角ｺﾞｼｯｸUB" pitchFamily="50" charset="-128"/>
              <a:cs typeface="ＭＳ Ｐゴシック" pitchFamily="50" charset="-128"/>
            </a:endParaRPr>
          </a:p>
        </p:txBody>
      </p:sp>
      <p:sp>
        <p:nvSpPr>
          <p:cNvPr id="42" name="テキスト プレースホルダー 41"/>
          <p:cNvSpPr txBox="1">
            <a:spLocks/>
          </p:cNvSpPr>
          <p:nvPr/>
        </p:nvSpPr>
        <p:spPr>
          <a:xfrm>
            <a:off x="1661998" y="781715"/>
            <a:ext cx="3850154" cy="550288"/>
          </a:xfrm>
          <a:prstGeom prst="rect">
            <a:avLst/>
          </a:prstGeom>
        </p:spPr>
        <p:txBody>
          <a:bodyPr/>
          <a:lstStyle/>
          <a:p>
            <a:pPr marL="188984" marR="0" lvl="0" indent="-188984" algn="l" defTabSz="755934" rtl="0" eaLnBrk="1" fontAlgn="auto" latinLnBrk="0" hangingPunct="1">
              <a:lnSpc>
                <a:spcPct val="90000"/>
              </a:lnSpc>
              <a:spcBef>
                <a:spcPts val="827"/>
              </a:spcBef>
              <a:spcAft>
                <a:spcPts val="0"/>
              </a:spcAft>
              <a:buClrTx/>
              <a:buSzTx/>
              <a:tabLst/>
              <a:defRPr/>
            </a:pPr>
            <a:r>
              <a:rPr kumimoji="1" lang="ja-JP" altLang="en-US" sz="2315" b="1" i="0" u="none" strike="noStrike" kern="120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rPr>
              <a:t>達成おめでとうございます！</a:t>
            </a:r>
            <a:endParaRPr kumimoji="1" lang="ja-JP" altLang="en-US" sz="2315" b="1" i="0" u="none" strike="noStrike" kern="1200" cap="none" spc="0" normalizeH="0" baseline="0" noProof="0" dirty="0">
              <a:ln>
                <a:noFill/>
              </a:ln>
              <a:solidFill>
                <a:schemeClr val="tx1"/>
              </a:solidFill>
              <a:effectLst/>
              <a:uLnTx/>
              <a:uFillTx/>
              <a:latin typeface="HGP創英角ﾎﾟｯﾌﾟ体" pitchFamily="50" charset="-128"/>
              <a:ea typeface="HGP創英角ﾎﾟｯﾌﾟ体" pitchFamily="50" charset="-128"/>
            </a:endParaRPr>
          </a:p>
        </p:txBody>
      </p:sp>
      <p:sp>
        <p:nvSpPr>
          <p:cNvPr id="43" name="角丸四角形 42"/>
          <p:cNvSpPr/>
          <p:nvPr/>
        </p:nvSpPr>
        <p:spPr>
          <a:xfrm>
            <a:off x="231947" y="432485"/>
            <a:ext cx="7041407" cy="2167840"/>
          </a:xfrm>
          <a:prstGeom prst="roundRect">
            <a:avLst>
              <a:gd name="adj" fmla="val 2255"/>
            </a:avLst>
          </a:prstGeom>
          <a:pattFill prst="pct75">
            <a:fgClr>
              <a:srgbClr val="D4E5F4"/>
            </a:fgClr>
            <a:bgClr>
              <a:schemeClr val="bg1"/>
            </a:bgClr>
          </a:patt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Group 4"/>
          <p:cNvGrpSpPr>
            <a:grpSpLocks noChangeAspect="1"/>
          </p:cNvGrpSpPr>
          <p:nvPr/>
        </p:nvGrpSpPr>
        <p:grpSpPr bwMode="auto">
          <a:xfrm>
            <a:off x="1262433" y="148280"/>
            <a:ext cx="4855029" cy="1118545"/>
            <a:chOff x="1029" y="3033"/>
            <a:chExt cx="2704" cy="670"/>
          </a:xfrm>
        </p:grpSpPr>
        <p:sp>
          <p:nvSpPr>
            <p:cNvPr id="32" name="Freeform 5"/>
            <p:cNvSpPr>
              <a:spLocks/>
            </p:cNvSpPr>
            <p:nvPr/>
          </p:nvSpPr>
          <p:spPr bwMode="auto">
            <a:xfrm>
              <a:off x="3309" y="3275"/>
              <a:ext cx="424" cy="428"/>
            </a:xfrm>
            <a:custGeom>
              <a:avLst/>
              <a:gdLst>
                <a:gd name="T0" fmla="*/ 0 w 424"/>
                <a:gd name="T1" fmla="*/ 324 h 428"/>
                <a:gd name="T2" fmla="*/ 0 w 424"/>
                <a:gd name="T3" fmla="*/ 324 h 428"/>
                <a:gd name="T4" fmla="*/ 34 w 424"/>
                <a:gd name="T5" fmla="*/ 334 h 428"/>
                <a:gd name="T6" fmla="*/ 74 w 424"/>
                <a:gd name="T7" fmla="*/ 346 h 428"/>
                <a:gd name="T8" fmla="*/ 160 w 424"/>
                <a:gd name="T9" fmla="*/ 374 h 428"/>
                <a:gd name="T10" fmla="*/ 320 w 424"/>
                <a:gd name="T11" fmla="*/ 428 h 428"/>
                <a:gd name="T12" fmla="*/ 294 w 424"/>
                <a:gd name="T13" fmla="*/ 250 h 428"/>
                <a:gd name="T14" fmla="*/ 424 w 424"/>
                <a:gd name="T15" fmla="*/ 108 h 428"/>
                <a:gd name="T16" fmla="*/ 424 w 424"/>
                <a:gd name="T17" fmla="*/ 108 h 428"/>
                <a:gd name="T18" fmla="*/ 258 w 424"/>
                <a:gd name="T19" fmla="*/ 52 h 428"/>
                <a:gd name="T20" fmla="*/ 168 w 424"/>
                <a:gd name="T21" fmla="*/ 22 h 428"/>
                <a:gd name="T22" fmla="*/ 126 w 424"/>
                <a:gd name="T23" fmla="*/ 10 h 428"/>
                <a:gd name="T24" fmla="*/ 90 w 424"/>
                <a:gd name="T25" fmla="*/ 0 h 428"/>
                <a:gd name="T26" fmla="*/ 0 w 424"/>
                <a:gd name="T27" fmla="*/ 32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428">
                  <a:moveTo>
                    <a:pt x="0" y="324"/>
                  </a:moveTo>
                  <a:lnTo>
                    <a:pt x="0" y="324"/>
                  </a:lnTo>
                  <a:lnTo>
                    <a:pt x="34" y="334"/>
                  </a:lnTo>
                  <a:lnTo>
                    <a:pt x="74" y="346"/>
                  </a:lnTo>
                  <a:lnTo>
                    <a:pt x="160" y="374"/>
                  </a:lnTo>
                  <a:lnTo>
                    <a:pt x="320" y="428"/>
                  </a:lnTo>
                  <a:lnTo>
                    <a:pt x="294" y="250"/>
                  </a:lnTo>
                  <a:lnTo>
                    <a:pt x="424" y="108"/>
                  </a:lnTo>
                  <a:lnTo>
                    <a:pt x="424" y="108"/>
                  </a:lnTo>
                  <a:lnTo>
                    <a:pt x="258" y="52"/>
                  </a:lnTo>
                  <a:lnTo>
                    <a:pt x="168" y="22"/>
                  </a:lnTo>
                  <a:lnTo>
                    <a:pt x="126" y="10"/>
                  </a:lnTo>
                  <a:lnTo>
                    <a:pt x="90" y="0"/>
                  </a:lnTo>
                  <a:lnTo>
                    <a:pt x="0" y="324"/>
                  </a:lnTo>
                  <a:close/>
                </a:path>
              </a:pathLst>
            </a:custGeom>
            <a:solidFill>
              <a:srgbClr val="B100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3309" y="3507"/>
              <a:ext cx="104" cy="92"/>
            </a:xfrm>
            <a:custGeom>
              <a:avLst/>
              <a:gdLst>
                <a:gd name="T0" fmla="*/ 104 w 104"/>
                <a:gd name="T1" fmla="*/ 24 h 92"/>
                <a:gd name="T2" fmla="*/ 0 w 104"/>
                <a:gd name="T3" fmla="*/ 92 h 92"/>
                <a:gd name="T4" fmla="*/ 24 w 104"/>
                <a:gd name="T5" fmla="*/ 0 h 92"/>
                <a:gd name="T6" fmla="*/ 24 w 104"/>
                <a:gd name="T7" fmla="*/ 0 h 92"/>
                <a:gd name="T8" fmla="*/ 56 w 104"/>
                <a:gd name="T9" fmla="*/ 8 h 92"/>
                <a:gd name="T10" fmla="*/ 84 w 104"/>
                <a:gd name="T11" fmla="*/ 16 h 92"/>
                <a:gd name="T12" fmla="*/ 104 w 104"/>
                <a:gd name="T13" fmla="*/ 24 h 92"/>
                <a:gd name="T14" fmla="*/ 104 w 104"/>
                <a:gd name="T15" fmla="*/ 24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2">
                  <a:moveTo>
                    <a:pt x="104" y="24"/>
                  </a:moveTo>
                  <a:lnTo>
                    <a:pt x="0" y="92"/>
                  </a:lnTo>
                  <a:lnTo>
                    <a:pt x="24" y="0"/>
                  </a:lnTo>
                  <a:lnTo>
                    <a:pt x="24" y="0"/>
                  </a:lnTo>
                  <a:lnTo>
                    <a:pt x="56" y="8"/>
                  </a:lnTo>
                  <a:lnTo>
                    <a:pt x="84" y="16"/>
                  </a:lnTo>
                  <a:lnTo>
                    <a:pt x="104" y="24"/>
                  </a:lnTo>
                  <a:lnTo>
                    <a:pt x="104" y="24"/>
                  </a:lnTo>
                  <a:close/>
                </a:path>
              </a:pathLst>
            </a:custGeom>
            <a:solidFill>
              <a:srgbClr val="7015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
            <p:cNvSpPr>
              <a:spLocks/>
            </p:cNvSpPr>
            <p:nvPr/>
          </p:nvSpPr>
          <p:spPr bwMode="auto">
            <a:xfrm>
              <a:off x="1029" y="3275"/>
              <a:ext cx="426" cy="428"/>
            </a:xfrm>
            <a:custGeom>
              <a:avLst/>
              <a:gdLst>
                <a:gd name="T0" fmla="*/ 426 w 426"/>
                <a:gd name="T1" fmla="*/ 324 h 428"/>
                <a:gd name="T2" fmla="*/ 426 w 426"/>
                <a:gd name="T3" fmla="*/ 324 h 428"/>
                <a:gd name="T4" fmla="*/ 390 w 426"/>
                <a:gd name="T5" fmla="*/ 334 h 428"/>
                <a:gd name="T6" fmla="*/ 350 w 426"/>
                <a:gd name="T7" fmla="*/ 346 h 428"/>
                <a:gd name="T8" fmla="*/ 264 w 426"/>
                <a:gd name="T9" fmla="*/ 374 h 428"/>
                <a:gd name="T10" fmla="*/ 104 w 426"/>
                <a:gd name="T11" fmla="*/ 428 h 428"/>
                <a:gd name="T12" fmla="*/ 130 w 426"/>
                <a:gd name="T13" fmla="*/ 250 h 428"/>
                <a:gd name="T14" fmla="*/ 0 w 426"/>
                <a:gd name="T15" fmla="*/ 108 h 428"/>
                <a:gd name="T16" fmla="*/ 0 w 426"/>
                <a:gd name="T17" fmla="*/ 108 h 428"/>
                <a:gd name="T18" fmla="*/ 168 w 426"/>
                <a:gd name="T19" fmla="*/ 52 h 428"/>
                <a:gd name="T20" fmla="*/ 256 w 426"/>
                <a:gd name="T21" fmla="*/ 22 h 428"/>
                <a:gd name="T22" fmla="*/ 298 w 426"/>
                <a:gd name="T23" fmla="*/ 10 h 428"/>
                <a:gd name="T24" fmla="*/ 334 w 426"/>
                <a:gd name="T25" fmla="*/ 0 h 428"/>
                <a:gd name="T26" fmla="*/ 426 w 426"/>
                <a:gd name="T27" fmla="*/ 32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6" h="428">
                  <a:moveTo>
                    <a:pt x="426" y="324"/>
                  </a:moveTo>
                  <a:lnTo>
                    <a:pt x="426" y="324"/>
                  </a:lnTo>
                  <a:lnTo>
                    <a:pt x="390" y="334"/>
                  </a:lnTo>
                  <a:lnTo>
                    <a:pt x="350" y="346"/>
                  </a:lnTo>
                  <a:lnTo>
                    <a:pt x="264" y="374"/>
                  </a:lnTo>
                  <a:lnTo>
                    <a:pt x="104" y="428"/>
                  </a:lnTo>
                  <a:lnTo>
                    <a:pt x="130" y="250"/>
                  </a:lnTo>
                  <a:lnTo>
                    <a:pt x="0" y="108"/>
                  </a:lnTo>
                  <a:lnTo>
                    <a:pt x="0" y="108"/>
                  </a:lnTo>
                  <a:lnTo>
                    <a:pt x="168" y="52"/>
                  </a:lnTo>
                  <a:lnTo>
                    <a:pt x="256" y="22"/>
                  </a:lnTo>
                  <a:lnTo>
                    <a:pt x="298" y="10"/>
                  </a:lnTo>
                  <a:lnTo>
                    <a:pt x="334" y="0"/>
                  </a:lnTo>
                  <a:lnTo>
                    <a:pt x="426" y="324"/>
                  </a:lnTo>
                  <a:close/>
                </a:path>
              </a:pathLst>
            </a:custGeom>
            <a:solidFill>
              <a:srgbClr val="B100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8"/>
            <p:cNvSpPr>
              <a:spLocks/>
            </p:cNvSpPr>
            <p:nvPr/>
          </p:nvSpPr>
          <p:spPr bwMode="auto">
            <a:xfrm>
              <a:off x="1245" y="3033"/>
              <a:ext cx="2272" cy="498"/>
            </a:xfrm>
            <a:custGeom>
              <a:avLst/>
              <a:gdLst>
                <a:gd name="T0" fmla="*/ 2168 w 2272"/>
                <a:gd name="T1" fmla="*/ 498 h 498"/>
                <a:gd name="T2" fmla="*/ 2042 w 2272"/>
                <a:gd name="T3" fmla="*/ 460 h 498"/>
                <a:gd name="T4" fmla="*/ 1914 w 2272"/>
                <a:gd name="T5" fmla="*/ 428 h 498"/>
                <a:gd name="T6" fmla="*/ 1786 w 2272"/>
                <a:gd name="T7" fmla="*/ 400 h 498"/>
                <a:gd name="T8" fmla="*/ 1656 w 2272"/>
                <a:gd name="T9" fmla="*/ 376 h 498"/>
                <a:gd name="T10" fmla="*/ 1528 w 2272"/>
                <a:gd name="T11" fmla="*/ 358 h 498"/>
                <a:gd name="T12" fmla="*/ 1398 w 2272"/>
                <a:gd name="T13" fmla="*/ 346 h 498"/>
                <a:gd name="T14" fmla="*/ 1266 w 2272"/>
                <a:gd name="T15" fmla="*/ 338 h 498"/>
                <a:gd name="T16" fmla="*/ 1136 w 2272"/>
                <a:gd name="T17" fmla="*/ 336 h 498"/>
                <a:gd name="T18" fmla="*/ 1006 w 2272"/>
                <a:gd name="T19" fmla="*/ 338 h 498"/>
                <a:gd name="T20" fmla="*/ 874 w 2272"/>
                <a:gd name="T21" fmla="*/ 346 h 498"/>
                <a:gd name="T22" fmla="*/ 744 w 2272"/>
                <a:gd name="T23" fmla="*/ 358 h 498"/>
                <a:gd name="T24" fmla="*/ 616 w 2272"/>
                <a:gd name="T25" fmla="*/ 376 h 498"/>
                <a:gd name="T26" fmla="*/ 486 w 2272"/>
                <a:gd name="T27" fmla="*/ 400 h 498"/>
                <a:gd name="T28" fmla="*/ 358 w 2272"/>
                <a:gd name="T29" fmla="*/ 428 h 498"/>
                <a:gd name="T30" fmla="*/ 230 w 2272"/>
                <a:gd name="T31" fmla="*/ 460 h 498"/>
                <a:gd name="T32" fmla="*/ 104 w 2272"/>
                <a:gd name="T33" fmla="*/ 498 h 498"/>
                <a:gd name="T34" fmla="*/ 0 w 2272"/>
                <a:gd name="T35" fmla="*/ 180 h 498"/>
                <a:gd name="T36" fmla="*/ 70 w 2272"/>
                <a:gd name="T37" fmla="*/ 158 h 498"/>
                <a:gd name="T38" fmla="*/ 210 w 2272"/>
                <a:gd name="T39" fmla="*/ 118 h 498"/>
                <a:gd name="T40" fmla="*/ 350 w 2272"/>
                <a:gd name="T41" fmla="*/ 84 h 498"/>
                <a:gd name="T42" fmla="*/ 492 w 2272"/>
                <a:gd name="T43" fmla="*/ 56 h 498"/>
                <a:gd name="T44" fmla="*/ 634 w 2272"/>
                <a:gd name="T45" fmla="*/ 34 h 498"/>
                <a:gd name="T46" fmla="*/ 778 w 2272"/>
                <a:gd name="T47" fmla="*/ 16 h 498"/>
                <a:gd name="T48" fmla="*/ 920 w 2272"/>
                <a:gd name="T49" fmla="*/ 6 h 498"/>
                <a:gd name="T50" fmla="*/ 1064 w 2272"/>
                <a:gd name="T51" fmla="*/ 0 h 498"/>
                <a:gd name="T52" fmla="*/ 1208 w 2272"/>
                <a:gd name="T53" fmla="*/ 0 h 498"/>
                <a:gd name="T54" fmla="*/ 1352 w 2272"/>
                <a:gd name="T55" fmla="*/ 6 h 498"/>
                <a:gd name="T56" fmla="*/ 1494 w 2272"/>
                <a:gd name="T57" fmla="*/ 16 h 498"/>
                <a:gd name="T58" fmla="*/ 1638 w 2272"/>
                <a:gd name="T59" fmla="*/ 34 h 498"/>
                <a:gd name="T60" fmla="*/ 1780 w 2272"/>
                <a:gd name="T61" fmla="*/ 56 h 498"/>
                <a:gd name="T62" fmla="*/ 1922 w 2272"/>
                <a:gd name="T63" fmla="*/ 84 h 498"/>
                <a:gd name="T64" fmla="*/ 2062 w 2272"/>
                <a:gd name="T65" fmla="*/ 118 h 498"/>
                <a:gd name="T66" fmla="*/ 2202 w 2272"/>
                <a:gd name="T67" fmla="*/ 158 h 498"/>
                <a:gd name="T68" fmla="*/ 2272 w 2272"/>
                <a:gd name="T69" fmla="*/ 180 h 498"/>
                <a:gd name="T70" fmla="*/ 2168 w 2272"/>
                <a:gd name="T71"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2" h="498">
                  <a:moveTo>
                    <a:pt x="2168" y="498"/>
                  </a:moveTo>
                  <a:lnTo>
                    <a:pt x="2168" y="498"/>
                  </a:lnTo>
                  <a:lnTo>
                    <a:pt x="2104" y="480"/>
                  </a:lnTo>
                  <a:lnTo>
                    <a:pt x="2042" y="460"/>
                  </a:lnTo>
                  <a:lnTo>
                    <a:pt x="1978" y="444"/>
                  </a:lnTo>
                  <a:lnTo>
                    <a:pt x="1914" y="428"/>
                  </a:lnTo>
                  <a:lnTo>
                    <a:pt x="1850" y="412"/>
                  </a:lnTo>
                  <a:lnTo>
                    <a:pt x="1786" y="400"/>
                  </a:lnTo>
                  <a:lnTo>
                    <a:pt x="1722" y="388"/>
                  </a:lnTo>
                  <a:lnTo>
                    <a:pt x="1656" y="376"/>
                  </a:lnTo>
                  <a:lnTo>
                    <a:pt x="1592" y="366"/>
                  </a:lnTo>
                  <a:lnTo>
                    <a:pt x="1528" y="358"/>
                  </a:lnTo>
                  <a:lnTo>
                    <a:pt x="1462" y="352"/>
                  </a:lnTo>
                  <a:lnTo>
                    <a:pt x="1398" y="346"/>
                  </a:lnTo>
                  <a:lnTo>
                    <a:pt x="1332" y="342"/>
                  </a:lnTo>
                  <a:lnTo>
                    <a:pt x="1266" y="338"/>
                  </a:lnTo>
                  <a:lnTo>
                    <a:pt x="1202" y="336"/>
                  </a:lnTo>
                  <a:lnTo>
                    <a:pt x="1136" y="336"/>
                  </a:lnTo>
                  <a:lnTo>
                    <a:pt x="1070" y="336"/>
                  </a:lnTo>
                  <a:lnTo>
                    <a:pt x="1006" y="338"/>
                  </a:lnTo>
                  <a:lnTo>
                    <a:pt x="940" y="342"/>
                  </a:lnTo>
                  <a:lnTo>
                    <a:pt x="874" y="346"/>
                  </a:lnTo>
                  <a:lnTo>
                    <a:pt x="810" y="352"/>
                  </a:lnTo>
                  <a:lnTo>
                    <a:pt x="744" y="358"/>
                  </a:lnTo>
                  <a:lnTo>
                    <a:pt x="680" y="366"/>
                  </a:lnTo>
                  <a:lnTo>
                    <a:pt x="616" y="376"/>
                  </a:lnTo>
                  <a:lnTo>
                    <a:pt x="550" y="388"/>
                  </a:lnTo>
                  <a:lnTo>
                    <a:pt x="486" y="400"/>
                  </a:lnTo>
                  <a:lnTo>
                    <a:pt x="422" y="412"/>
                  </a:lnTo>
                  <a:lnTo>
                    <a:pt x="358" y="428"/>
                  </a:lnTo>
                  <a:lnTo>
                    <a:pt x="294" y="444"/>
                  </a:lnTo>
                  <a:lnTo>
                    <a:pt x="230" y="460"/>
                  </a:lnTo>
                  <a:lnTo>
                    <a:pt x="168" y="480"/>
                  </a:lnTo>
                  <a:lnTo>
                    <a:pt x="104" y="498"/>
                  </a:lnTo>
                  <a:lnTo>
                    <a:pt x="104" y="498"/>
                  </a:lnTo>
                  <a:lnTo>
                    <a:pt x="0" y="180"/>
                  </a:lnTo>
                  <a:lnTo>
                    <a:pt x="0" y="180"/>
                  </a:lnTo>
                  <a:lnTo>
                    <a:pt x="70" y="158"/>
                  </a:lnTo>
                  <a:lnTo>
                    <a:pt x="140" y="138"/>
                  </a:lnTo>
                  <a:lnTo>
                    <a:pt x="210" y="118"/>
                  </a:lnTo>
                  <a:lnTo>
                    <a:pt x="280" y="100"/>
                  </a:lnTo>
                  <a:lnTo>
                    <a:pt x="350" y="84"/>
                  </a:lnTo>
                  <a:lnTo>
                    <a:pt x="420" y="70"/>
                  </a:lnTo>
                  <a:lnTo>
                    <a:pt x="492" y="56"/>
                  </a:lnTo>
                  <a:lnTo>
                    <a:pt x="562" y="44"/>
                  </a:lnTo>
                  <a:lnTo>
                    <a:pt x="634" y="34"/>
                  </a:lnTo>
                  <a:lnTo>
                    <a:pt x="706" y="24"/>
                  </a:lnTo>
                  <a:lnTo>
                    <a:pt x="778" y="16"/>
                  </a:lnTo>
                  <a:lnTo>
                    <a:pt x="848" y="10"/>
                  </a:lnTo>
                  <a:lnTo>
                    <a:pt x="920" y="6"/>
                  </a:lnTo>
                  <a:lnTo>
                    <a:pt x="992" y="2"/>
                  </a:lnTo>
                  <a:lnTo>
                    <a:pt x="1064" y="0"/>
                  </a:lnTo>
                  <a:lnTo>
                    <a:pt x="1136" y="0"/>
                  </a:lnTo>
                  <a:lnTo>
                    <a:pt x="1208" y="0"/>
                  </a:lnTo>
                  <a:lnTo>
                    <a:pt x="1280" y="2"/>
                  </a:lnTo>
                  <a:lnTo>
                    <a:pt x="1352" y="6"/>
                  </a:lnTo>
                  <a:lnTo>
                    <a:pt x="1424" y="10"/>
                  </a:lnTo>
                  <a:lnTo>
                    <a:pt x="1494" y="16"/>
                  </a:lnTo>
                  <a:lnTo>
                    <a:pt x="1566" y="24"/>
                  </a:lnTo>
                  <a:lnTo>
                    <a:pt x="1638" y="34"/>
                  </a:lnTo>
                  <a:lnTo>
                    <a:pt x="1710" y="44"/>
                  </a:lnTo>
                  <a:lnTo>
                    <a:pt x="1780" y="56"/>
                  </a:lnTo>
                  <a:lnTo>
                    <a:pt x="1852" y="70"/>
                  </a:lnTo>
                  <a:lnTo>
                    <a:pt x="1922" y="84"/>
                  </a:lnTo>
                  <a:lnTo>
                    <a:pt x="1992" y="100"/>
                  </a:lnTo>
                  <a:lnTo>
                    <a:pt x="2062" y="118"/>
                  </a:lnTo>
                  <a:lnTo>
                    <a:pt x="2132" y="138"/>
                  </a:lnTo>
                  <a:lnTo>
                    <a:pt x="2202" y="158"/>
                  </a:lnTo>
                  <a:lnTo>
                    <a:pt x="2272" y="180"/>
                  </a:lnTo>
                  <a:lnTo>
                    <a:pt x="2272" y="180"/>
                  </a:lnTo>
                  <a:lnTo>
                    <a:pt x="2168" y="498"/>
                  </a:lnTo>
                  <a:lnTo>
                    <a:pt x="2168" y="498"/>
                  </a:lnTo>
                  <a:close/>
                </a:path>
              </a:pathLst>
            </a:custGeom>
            <a:solidFill>
              <a:srgbClr val="E60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9"/>
            <p:cNvSpPr>
              <a:spLocks/>
            </p:cNvSpPr>
            <p:nvPr/>
          </p:nvSpPr>
          <p:spPr bwMode="auto">
            <a:xfrm>
              <a:off x="1349" y="3507"/>
              <a:ext cx="106" cy="92"/>
            </a:xfrm>
            <a:custGeom>
              <a:avLst/>
              <a:gdLst>
                <a:gd name="T0" fmla="*/ 0 w 106"/>
                <a:gd name="T1" fmla="*/ 24 h 92"/>
                <a:gd name="T2" fmla="*/ 106 w 106"/>
                <a:gd name="T3" fmla="*/ 92 h 92"/>
                <a:gd name="T4" fmla="*/ 80 w 106"/>
                <a:gd name="T5" fmla="*/ 0 h 92"/>
                <a:gd name="T6" fmla="*/ 80 w 106"/>
                <a:gd name="T7" fmla="*/ 0 h 92"/>
                <a:gd name="T8" fmla="*/ 48 w 106"/>
                <a:gd name="T9" fmla="*/ 8 h 92"/>
                <a:gd name="T10" fmla="*/ 22 w 106"/>
                <a:gd name="T11" fmla="*/ 16 h 92"/>
                <a:gd name="T12" fmla="*/ 0 w 106"/>
                <a:gd name="T13" fmla="*/ 24 h 92"/>
                <a:gd name="T14" fmla="*/ 0 w 106"/>
                <a:gd name="T15" fmla="*/ 24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92">
                  <a:moveTo>
                    <a:pt x="0" y="24"/>
                  </a:moveTo>
                  <a:lnTo>
                    <a:pt x="106" y="92"/>
                  </a:lnTo>
                  <a:lnTo>
                    <a:pt x="80" y="0"/>
                  </a:lnTo>
                  <a:lnTo>
                    <a:pt x="80" y="0"/>
                  </a:lnTo>
                  <a:lnTo>
                    <a:pt x="48" y="8"/>
                  </a:lnTo>
                  <a:lnTo>
                    <a:pt x="22" y="16"/>
                  </a:lnTo>
                  <a:lnTo>
                    <a:pt x="0" y="24"/>
                  </a:lnTo>
                  <a:lnTo>
                    <a:pt x="0" y="24"/>
                  </a:lnTo>
                  <a:close/>
                </a:path>
              </a:pathLst>
            </a:custGeom>
            <a:solidFill>
              <a:srgbClr val="7015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1" name="テキスト ボックス 40"/>
          <p:cNvSpPr txBox="1"/>
          <p:nvPr/>
        </p:nvSpPr>
        <p:spPr>
          <a:xfrm>
            <a:off x="2672877" y="128281"/>
            <a:ext cx="2354317" cy="646331"/>
          </a:xfrm>
          <a:prstGeom prst="rect">
            <a:avLst/>
          </a:prstGeom>
          <a:noFill/>
        </p:spPr>
        <p:txBody>
          <a:bodyPr wrap="square" rtlCol="0">
            <a:spAutoFit/>
          </a:bodyPr>
          <a:lstStyle/>
          <a:p>
            <a:r>
              <a:rPr lang="en-US" altLang="ja-JP" sz="3600" b="1" dirty="0" smtClean="0">
                <a:latin typeface="HG創英角ﾎﾟｯﾌﾟ体" pitchFamily="49" charset="-128"/>
                <a:ea typeface="HG創英角ﾎﾟｯﾌﾟ体" pitchFamily="49" charset="-128"/>
              </a:rPr>
              <a:t>8020</a:t>
            </a:r>
            <a:r>
              <a:rPr lang="ja-JP" altLang="en-US" sz="3600" b="1" dirty="0" err="1" smtClean="0">
                <a:latin typeface="HG創英角ﾎﾟｯﾌﾟ体" pitchFamily="49" charset="-128"/>
                <a:ea typeface="HG創英角ﾎﾟｯﾌﾟ体" pitchFamily="49" charset="-128"/>
              </a:rPr>
              <a:t>さん</a:t>
            </a:r>
            <a:endParaRPr kumimoji="1" lang="ja-JP" altLang="en-US" sz="3600" b="1" dirty="0">
              <a:latin typeface="HG創英角ﾎﾟｯﾌﾟ体" pitchFamily="49" charset="-128"/>
              <a:ea typeface="HG創英角ﾎﾟｯﾌﾟ体" pitchFamily="49" charset="-128"/>
            </a:endParaRPr>
          </a:p>
        </p:txBody>
      </p:sp>
      <p:sp>
        <p:nvSpPr>
          <p:cNvPr id="48" name="角丸四角形 47"/>
          <p:cNvSpPr/>
          <p:nvPr/>
        </p:nvSpPr>
        <p:spPr>
          <a:xfrm>
            <a:off x="339069" y="1381125"/>
            <a:ext cx="2133600" cy="105845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Text Box 5"/>
          <p:cNvSpPr txBox="1">
            <a:spLocks noChangeArrowheads="1"/>
          </p:cNvSpPr>
          <p:nvPr/>
        </p:nvSpPr>
        <p:spPr bwMode="auto">
          <a:xfrm>
            <a:off x="358711" y="1456733"/>
            <a:ext cx="2089150" cy="1039587"/>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latin typeface="HGP創英角ﾎﾟｯﾌﾟ体" pitchFamily="50" charset="-128"/>
                <a:ea typeface="HGP創英角ﾎﾟｯﾌﾟ体" pitchFamily="50" charset="-128"/>
                <a:cs typeface="ＭＳ Ｐゴシック" pitchFamily="50" charset="-128"/>
              </a:rPr>
              <a:t>Y</a:t>
            </a:r>
            <a:r>
              <a:rPr lang="ja-JP" altLang="en-US" sz="1100" b="1" dirty="0" smtClean="0">
                <a:latin typeface="HGP創英角ﾎﾟｯﾌﾟ体" pitchFamily="50" charset="-128"/>
                <a:ea typeface="HGP創英角ﾎﾟｯﾌﾟ体" pitchFamily="50" charset="-128"/>
                <a:cs typeface="ＭＳ Ｐゴシック" pitchFamily="50" charset="-128"/>
              </a:rPr>
              <a:t>・</a:t>
            </a:r>
            <a:r>
              <a:rPr lang="en-US" altLang="ja-JP" sz="1100" b="1" dirty="0" smtClean="0">
                <a:latin typeface="HGP創英角ﾎﾟｯﾌﾟ体" pitchFamily="50" charset="-128"/>
                <a:ea typeface="HGP創英角ﾎﾟｯﾌﾟ体" pitchFamily="50" charset="-128"/>
                <a:cs typeface="ＭＳ Ｐゴシック" pitchFamily="50" charset="-128"/>
              </a:rPr>
              <a:t>I</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さん（</a:t>
            </a:r>
            <a:r>
              <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8</a:t>
            </a:r>
            <a:r>
              <a:rPr lang="en-US" altLang="ja-JP" sz="1100" b="1" dirty="0">
                <a:latin typeface="HGP創英角ﾎﾟｯﾌﾟ体" pitchFamily="50" charset="-128"/>
                <a:ea typeface="HGP創英角ﾎﾟｯﾌﾟ体" pitchFamily="50" charset="-128"/>
                <a:cs typeface="ＭＳ Ｐゴシック" pitchFamily="50" charset="-128"/>
              </a:rPr>
              <a:t>1</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歳）</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・歯みがきは１日</a:t>
            </a:r>
            <a:r>
              <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3</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回 以上</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・補助用具は歯間ブラシ</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a:t>
            </a:r>
            <a:r>
              <a:rPr lang="ja-JP" altLang="en-US" sz="1100" b="1" dirty="0">
                <a:latin typeface="HGP創英角ﾎﾟｯﾌﾟ体" pitchFamily="50" charset="-128"/>
                <a:ea typeface="HGP創英角ﾎﾟｯﾌﾟ体" pitchFamily="50" charset="-128"/>
                <a:cs typeface="ＭＳ Ｐゴシック" pitchFamily="50" charset="-128"/>
              </a:rPr>
              <a:t>好</a:t>
            </a:r>
            <a:r>
              <a:rPr lang="ja-JP" altLang="en-US" sz="1100" b="1" dirty="0" smtClean="0">
                <a:latin typeface="HGP創英角ﾎﾟｯﾌﾟ体" pitchFamily="50" charset="-128"/>
                <a:ea typeface="HGP創英角ﾎﾟｯﾌﾟ体" pitchFamily="50" charset="-128"/>
                <a:cs typeface="ＭＳ Ｐゴシック" pitchFamily="50" charset="-128"/>
              </a:rPr>
              <a:t>きな食べ物　おすし・うなぎ</a:t>
            </a:r>
            <a:endPar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　　　　　　　　　　　鴨うどん</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0" name="角丸四角形 49"/>
          <p:cNvSpPr/>
          <p:nvPr/>
        </p:nvSpPr>
        <p:spPr>
          <a:xfrm>
            <a:off x="2627269" y="1371600"/>
            <a:ext cx="2133600" cy="1091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4923822" y="1352550"/>
            <a:ext cx="2133600" cy="10753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5"/>
          <p:cNvSpPr txBox="1">
            <a:spLocks noChangeArrowheads="1"/>
          </p:cNvSpPr>
          <p:nvPr/>
        </p:nvSpPr>
        <p:spPr bwMode="auto">
          <a:xfrm>
            <a:off x="2672125" y="1475774"/>
            <a:ext cx="2089150" cy="105047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latin typeface="HGP創英角ﾎﾟｯﾌﾟ体" pitchFamily="50" charset="-128"/>
                <a:ea typeface="HGP創英角ﾎﾟｯﾌﾟ体" pitchFamily="50" charset="-128"/>
                <a:cs typeface="ＭＳ Ｐゴシック" pitchFamily="50" charset="-128"/>
              </a:rPr>
              <a:t>A</a:t>
            </a:r>
            <a:r>
              <a:rPr lang="ja-JP" altLang="en-US" sz="1100" b="1" dirty="0" smtClean="0">
                <a:latin typeface="HGP創英角ﾎﾟｯﾌﾟ体" pitchFamily="50" charset="-128"/>
                <a:ea typeface="HGP創英角ﾎﾟｯﾌﾟ体" pitchFamily="50" charset="-128"/>
                <a:cs typeface="ＭＳ Ｐゴシック" pitchFamily="50" charset="-128"/>
              </a:rPr>
              <a:t>・</a:t>
            </a:r>
            <a:r>
              <a:rPr lang="en-US" altLang="ja-JP" sz="1100" b="1" dirty="0" smtClean="0">
                <a:latin typeface="HGP創英角ﾎﾟｯﾌﾟ体" pitchFamily="50" charset="-128"/>
                <a:ea typeface="HGP創英角ﾎﾟｯﾌﾟ体" pitchFamily="50" charset="-128"/>
                <a:cs typeface="ＭＳ Ｐゴシック" pitchFamily="50" charset="-128"/>
              </a:rPr>
              <a:t>O</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さん（</a:t>
            </a:r>
            <a:r>
              <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8</a:t>
            </a:r>
            <a:r>
              <a:rPr lang="en-US" altLang="ja-JP" sz="1100" b="1" dirty="0">
                <a:latin typeface="HGP創英角ﾎﾟｯﾌﾟ体" pitchFamily="50" charset="-128"/>
                <a:ea typeface="HGP創英角ﾎﾟｯﾌﾟ体" pitchFamily="50" charset="-128"/>
                <a:cs typeface="ＭＳ Ｐゴシック" pitchFamily="50" charset="-128"/>
              </a:rPr>
              <a:t>0</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歳）</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・歯みがきは１日</a:t>
            </a:r>
            <a:r>
              <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2</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回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・補助用具は歯間ブラシ・フロス・</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舌ブラシ</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・電動ブラシ</a:t>
            </a:r>
            <a:endPar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・好きな食べ物はなんでもです</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6" name="Text Box 5"/>
          <p:cNvSpPr txBox="1">
            <a:spLocks noChangeArrowheads="1"/>
          </p:cNvSpPr>
          <p:nvPr/>
        </p:nvSpPr>
        <p:spPr bwMode="auto">
          <a:xfrm>
            <a:off x="5004502" y="1414715"/>
            <a:ext cx="2089150" cy="963387"/>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latin typeface="HGP創英角ﾎﾟｯﾌﾟ体" pitchFamily="50" charset="-128"/>
                <a:ea typeface="HGP創英角ﾎﾟｯﾌﾟ体" pitchFamily="50" charset="-128"/>
                <a:cs typeface="ＭＳ Ｐゴシック" pitchFamily="50" charset="-128"/>
              </a:rPr>
              <a:t>M</a:t>
            </a:r>
            <a:r>
              <a:rPr lang="ja-JP" altLang="en-US" sz="1100" b="1" dirty="0" smtClean="0">
                <a:latin typeface="HGP創英角ﾎﾟｯﾌﾟ体" pitchFamily="50" charset="-128"/>
                <a:ea typeface="HGP創英角ﾎﾟｯﾌﾟ体" pitchFamily="50" charset="-128"/>
                <a:cs typeface="ＭＳ Ｐゴシック" pitchFamily="50" charset="-128"/>
              </a:rPr>
              <a:t>・</a:t>
            </a:r>
            <a:r>
              <a:rPr lang="en-US" altLang="ja-JP" sz="1100" b="1" dirty="0" smtClean="0">
                <a:latin typeface="HGP創英角ﾎﾟｯﾌﾟ体" pitchFamily="50" charset="-128"/>
                <a:ea typeface="HGP創英角ﾎﾟｯﾌﾟ体" pitchFamily="50" charset="-128"/>
                <a:cs typeface="ＭＳ Ｐゴシック" pitchFamily="50" charset="-128"/>
              </a:rPr>
              <a:t>I</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さん（</a:t>
            </a:r>
            <a:r>
              <a:rPr kumimoji="1" lang="en-US" altLang="ja-JP"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80</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歳）</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・歯みがきは１日</a:t>
            </a:r>
            <a:r>
              <a:rPr lang="en-US" altLang="ja-JP" sz="1100" b="1" dirty="0">
                <a:latin typeface="HGP創英角ﾎﾟｯﾌﾟ体" pitchFamily="50" charset="-128"/>
                <a:ea typeface="HGP創英角ﾎﾟｯﾌﾟ体" pitchFamily="50" charset="-128"/>
                <a:cs typeface="ＭＳ Ｐゴシック" pitchFamily="50" charset="-128"/>
              </a:rPr>
              <a:t>2</a:t>
            </a:r>
            <a:r>
              <a:rPr lang="ja-JP" altLang="en-US" sz="1100" b="1" dirty="0" smtClean="0">
                <a:latin typeface="HGP創英角ﾎﾟｯﾌﾟ体" pitchFamily="50" charset="-128"/>
                <a:ea typeface="HGP創英角ﾎﾟｯﾌﾟ体" pitchFamily="50" charset="-128"/>
                <a:cs typeface="ＭＳ Ｐゴシック" pitchFamily="50" charset="-128"/>
              </a:rPr>
              <a:t>回</a:t>
            </a:r>
            <a:endPar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・補助用具は歯間ブラシ・舌</a:t>
            </a: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ブラシ</a:t>
            </a:r>
            <a:r>
              <a:rPr lang="ja-JP" altLang="en-US" sz="1100" b="1" dirty="0" smtClean="0">
                <a:latin typeface="HGP創英角ﾎﾟｯﾌﾟ体" pitchFamily="50" charset="-128"/>
                <a:ea typeface="HGP創英角ﾎﾟｯﾌﾟ体" pitchFamily="50" charset="-128"/>
                <a:cs typeface="ＭＳ Ｐゴシック" pitchFamily="50" charset="-128"/>
              </a:rPr>
              <a:t>・</a:t>
            </a:r>
            <a:r>
              <a:rPr lang="ja-JP" altLang="en-US" sz="1100" b="1" dirty="0" smtClean="0">
                <a:latin typeface="HGP創英角ﾎﾟｯﾌﾟ体" pitchFamily="50" charset="-128"/>
                <a:ea typeface="HGP創英角ﾎﾟｯﾌﾟ体" pitchFamily="50" charset="-128"/>
                <a:cs typeface="ＭＳ Ｐゴシック" pitchFamily="50" charset="-128"/>
              </a:rPr>
              <a:t>電動</a:t>
            </a:r>
            <a:r>
              <a:rPr lang="ja-JP" altLang="en-US" sz="1100" b="1" dirty="0">
                <a:latin typeface="HGP創英角ﾎﾟｯﾌﾟ体" pitchFamily="50" charset="-128"/>
                <a:ea typeface="HGP創英角ﾎﾟｯﾌﾟ体" pitchFamily="50" charset="-128"/>
                <a:cs typeface="ＭＳ Ｐゴシック" pitchFamily="50" charset="-128"/>
              </a:rPr>
              <a:t>ブラシ</a:t>
            </a:r>
            <a:endPar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rPr>
              <a:t>・好きな食べ物は　お菓子</a:t>
            </a:r>
            <a:endParaRPr kumimoji="1" lang="ja-JP" altLang="en-US" sz="11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テキスト プレースホルダー 46"/>
          <p:cNvSpPr>
            <a:spLocks noGrp="1"/>
          </p:cNvSpPr>
          <p:nvPr>
            <p:ph type="body" sz="quarter" idx="56"/>
          </p:nvPr>
        </p:nvSpPr>
        <p:spPr>
          <a:xfrm>
            <a:off x="350647" y="2934826"/>
            <a:ext cx="4830953" cy="424182"/>
          </a:xfrm>
        </p:spPr>
        <p:txBody>
          <a:bodyPr/>
          <a:lstStyle/>
          <a:p>
            <a:r>
              <a:rPr lang="ja-JP" altLang="en-US" sz="2000" dirty="0" smtClean="0">
                <a:solidFill>
                  <a:schemeClr val="tx1"/>
                </a:solidFill>
                <a:latin typeface="HG創英角ｺﾞｼｯｸUB" pitchFamily="49" charset="-128"/>
                <a:ea typeface="HG創英角ｺﾞｼｯｸUB" pitchFamily="49" charset="-128"/>
              </a:rPr>
              <a:t>組合員だより　　</a:t>
            </a:r>
            <a:r>
              <a:rPr lang="ja-JP" altLang="en-US" sz="1600" b="0" dirty="0" smtClean="0">
                <a:solidFill>
                  <a:schemeClr val="tx1"/>
                </a:solidFill>
                <a:latin typeface="HG創英角ｺﾞｼｯｸUB" pitchFamily="49" charset="-128"/>
                <a:ea typeface="HG創英角ｺﾞｼｯｸUB" pitchFamily="49" charset="-128"/>
              </a:rPr>
              <a:t>美園支部　加納えみ子</a:t>
            </a:r>
            <a:r>
              <a:rPr lang="ja-JP" altLang="en-US" sz="2000" dirty="0" smtClean="0">
                <a:solidFill>
                  <a:schemeClr val="tx1"/>
                </a:solidFill>
                <a:latin typeface="HG創英角ｺﾞｼｯｸUB" pitchFamily="49" charset="-128"/>
                <a:ea typeface="HG創英角ｺﾞｼｯｸUB" pitchFamily="49" charset="-128"/>
              </a:rPr>
              <a:t>　</a:t>
            </a:r>
            <a:endParaRPr kumimoji="1" lang="ja-JP" altLang="en-US" sz="2000" dirty="0">
              <a:solidFill>
                <a:schemeClr val="tx1"/>
              </a:solidFill>
              <a:latin typeface="HG創英角ｺﾞｼｯｸUB" pitchFamily="49" charset="-128"/>
              <a:ea typeface="HG創英角ｺﾞｼｯｸUB" pitchFamily="49" charset="-128"/>
            </a:endParaRPr>
          </a:p>
        </p:txBody>
      </p:sp>
      <p:pic>
        <p:nvPicPr>
          <p:cNvPr id="58" name="図 57" descr="IMG_1170.jpg"/>
          <p:cNvPicPr>
            <a:picLocks noChangeAspect="1"/>
          </p:cNvPicPr>
          <p:nvPr/>
        </p:nvPicPr>
        <p:blipFill>
          <a:blip r:embed="rId2" cstate="print"/>
          <a:stretch>
            <a:fillRect/>
          </a:stretch>
        </p:blipFill>
        <p:spPr>
          <a:xfrm>
            <a:off x="4057650" y="4637100"/>
            <a:ext cx="3040061" cy="1932610"/>
          </a:xfrm>
          <a:prstGeom prst="rect">
            <a:avLst/>
          </a:prstGeom>
          <a:ln>
            <a:solidFill>
              <a:schemeClr val="accent1"/>
            </a:solidFill>
          </a:ln>
        </p:spPr>
      </p:pic>
    </p:spTree>
    <p:extLst>
      <p:ext uri="{BB962C8B-B14F-4D97-AF65-F5344CB8AC3E}">
        <p14:creationId xmlns="" xmlns:p14="http://schemas.microsoft.com/office/powerpoint/2010/main" val="277974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20230626090258.jpg"/>
          <p:cNvPicPr>
            <a:picLocks noChangeAspect="1"/>
          </p:cNvPicPr>
          <p:nvPr/>
        </p:nvPicPr>
        <p:blipFill>
          <a:blip r:embed="rId2" cstate="print"/>
          <a:stretch>
            <a:fillRect/>
          </a:stretch>
        </p:blipFill>
        <p:spPr>
          <a:xfrm>
            <a:off x="1079" y="1238"/>
            <a:ext cx="7557516" cy="106893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511</Words>
  <Application>Microsoft Office PowerPoint</Application>
  <PresentationFormat>ユーザー設定</PresentationFormat>
  <Paragraphs>112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kp0701</dc:creator>
  <cp:lastModifiedBy>systemxp</cp:lastModifiedBy>
  <cp:revision>101</cp:revision>
  <dcterms:created xsi:type="dcterms:W3CDTF">2016-02-04T06:10:18Z</dcterms:created>
  <dcterms:modified xsi:type="dcterms:W3CDTF">2023-06-26T01:07:53Z</dcterms:modified>
</cp:coreProperties>
</file>